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84" r:id="rId4"/>
  </p:sldMasterIdLst>
  <p:notesMasterIdLst>
    <p:notesMasterId r:id="rId37"/>
  </p:notesMasterIdLst>
  <p:sldIdLst>
    <p:sldId id="272" r:id="rId5"/>
    <p:sldId id="375" r:id="rId6"/>
    <p:sldId id="371" r:id="rId7"/>
    <p:sldId id="373" r:id="rId8"/>
    <p:sldId id="393" r:id="rId9"/>
    <p:sldId id="376" r:id="rId10"/>
    <p:sldId id="377" r:id="rId11"/>
    <p:sldId id="378" r:id="rId12"/>
    <p:sldId id="384" r:id="rId13"/>
    <p:sldId id="385" r:id="rId14"/>
    <p:sldId id="386" r:id="rId15"/>
    <p:sldId id="374" r:id="rId16"/>
    <p:sldId id="380" r:id="rId17"/>
    <p:sldId id="381" r:id="rId18"/>
    <p:sldId id="382" r:id="rId19"/>
    <p:sldId id="370" r:id="rId20"/>
    <p:sldId id="383" r:id="rId21"/>
    <p:sldId id="388" r:id="rId22"/>
    <p:sldId id="389" r:id="rId23"/>
    <p:sldId id="390" r:id="rId24"/>
    <p:sldId id="391" r:id="rId25"/>
    <p:sldId id="392" r:id="rId26"/>
    <p:sldId id="400" r:id="rId27"/>
    <p:sldId id="397" r:id="rId28"/>
    <p:sldId id="403" r:id="rId29"/>
    <p:sldId id="404" r:id="rId30"/>
    <p:sldId id="402" r:id="rId31"/>
    <p:sldId id="398" r:id="rId32"/>
    <p:sldId id="401" r:id="rId33"/>
    <p:sldId id="372" r:id="rId34"/>
    <p:sldId id="379" r:id="rId35"/>
    <p:sldId id="32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D1FA"/>
    <a:srgbClr val="FF7C80"/>
    <a:srgbClr val="FF6600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A753B8-CC0E-4F20-AD1D-378FF2AE8D66}" v="1050" dt="2023-07-21T17:18:19.812"/>
    <p1510:client id="{4BBE9898-BE41-1903-9995-AC27F5F0DC56}" v="1" dt="2023-08-08T03:34:55.645"/>
    <p1510:client id="{A17DA6D2-E37F-4A84-05DF-67CDB74A258F}" v="32" dt="2023-07-21T17:49:53.892"/>
    <p1510:client id="{CB25D066-F287-DAFA-6372-6F275010A897}" v="169" dt="2023-07-21T09:15:04.3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>
        <p:scale>
          <a:sx n="66" d="100"/>
          <a:sy n="66" d="100"/>
        </p:scale>
        <p:origin x="8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BD4573-58E7-4156-A133-2731F5F8D1A6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B0CF2-7F87-4E02-A248-870047730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81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133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22AC0-9580-4DAF-B12B-32295E1FD1F1}" type="datetime1">
              <a:rPr lang="en-US" smtClean="0"/>
              <a:t>8/8/2023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867215" y="6654808"/>
            <a:ext cx="5336655" cy="191869"/>
          </a:xfrm>
        </p:spPr>
        <p:txBody>
          <a:bodyPr/>
          <a:lstStyle/>
          <a:p>
            <a:r>
              <a:rPr lang="en-US" dirty="0"/>
              <a:t>Signal Processing and Radio Communications Lab</a:t>
            </a: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dirty="0"/>
              <a:t>Click to edit Master subtitle style</a:t>
            </a:r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82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D790-B828-4B3C-9A03-A05CABE56E00}" type="datetime1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67216" y="6597650"/>
            <a:ext cx="5149784" cy="266699"/>
          </a:xfrm>
        </p:spPr>
        <p:txBody>
          <a:bodyPr/>
          <a:lstStyle/>
          <a:p>
            <a:r>
              <a:rPr lang="en-US" dirty="0"/>
              <a:t>Signal Processing and Radio Communications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77552" y="6683373"/>
            <a:ext cx="1025524" cy="180976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075" y="1213942"/>
            <a:ext cx="11853182" cy="4916076"/>
          </a:xfrm>
        </p:spPr>
        <p:txBody>
          <a:bodyPr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075" y="300838"/>
            <a:ext cx="10693854" cy="754842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168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-16371" y="-22283"/>
            <a:ext cx="10424678" cy="475036"/>
            <a:chOff x="-12700" y="-22283"/>
            <a:chExt cx="10573248" cy="475036"/>
          </a:xfrm>
        </p:grpSpPr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-12700" y="-22283"/>
              <a:ext cx="10573248" cy="365183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>
                <a:gd name="connsiteX0" fmla="*/ 10 w 10010"/>
                <a:gd name="connsiteY0" fmla="*/ 30 h 10000"/>
                <a:gd name="connsiteX1" fmla="*/ 4404 w 10010"/>
                <a:gd name="connsiteY1" fmla="*/ 0 h 10000"/>
                <a:gd name="connsiteX2" fmla="*/ 7578 w 10010"/>
                <a:gd name="connsiteY2" fmla="*/ 5595 h 10000"/>
                <a:gd name="connsiteX3" fmla="*/ 9990 w 10010"/>
                <a:gd name="connsiteY3" fmla="*/ 838 h 10000"/>
                <a:gd name="connsiteX4" fmla="*/ 10010 w 10010"/>
                <a:gd name="connsiteY4" fmla="*/ 936 h 10000"/>
                <a:gd name="connsiteX5" fmla="*/ 7453 w 10010"/>
                <a:gd name="connsiteY5" fmla="*/ 6692 h 10000"/>
                <a:gd name="connsiteX6" fmla="*/ 2578 w 10010"/>
                <a:gd name="connsiteY6" fmla="*/ 3064 h 10000"/>
                <a:gd name="connsiteX7" fmla="*/ 0 w 10010"/>
                <a:gd name="connsiteY7" fmla="*/ 10000 h 10000"/>
                <a:gd name="connsiteX8" fmla="*/ 10 w 10010"/>
                <a:gd name="connsiteY8" fmla="*/ 30 h 10000"/>
                <a:gd name="connsiteX0" fmla="*/ 10 w 9991"/>
                <a:gd name="connsiteY0" fmla="*/ 89 h 10059"/>
                <a:gd name="connsiteX1" fmla="*/ 4404 w 9991"/>
                <a:gd name="connsiteY1" fmla="*/ 59 h 10059"/>
                <a:gd name="connsiteX2" fmla="*/ 7578 w 9991"/>
                <a:gd name="connsiteY2" fmla="*/ 5654 h 10059"/>
                <a:gd name="connsiteX3" fmla="*/ 9990 w 9991"/>
                <a:gd name="connsiteY3" fmla="*/ 897 h 10059"/>
                <a:gd name="connsiteX4" fmla="*/ 9991 w 9991"/>
                <a:gd name="connsiteY4" fmla="*/ 170 h 10059"/>
                <a:gd name="connsiteX5" fmla="*/ 7453 w 9991"/>
                <a:gd name="connsiteY5" fmla="*/ 6751 h 10059"/>
                <a:gd name="connsiteX6" fmla="*/ 2578 w 9991"/>
                <a:gd name="connsiteY6" fmla="*/ 3123 h 10059"/>
                <a:gd name="connsiteX7" fmla="*/ 0 w 9991"/>
                <a:gd name="connsiteY7" fmla="*/ 10059 h 10059"/>
                <a:gd name="connsiteX8" fmla="*/ 10 w 9991"/>
                <a:gd name="connsiteY8" fmla="*/ 89 h 10059"/>
                <a:gd name="connsiteX0" fmla="*/ 10 w 10000"/>
                <a:gd name="connsiteY0" fmla="*/ 555 h 10467"/>
                <a:gd name="connsiteX1" fmla="*/ 4408 w 10000"/>
                <a:gd name="connsiteY1" fmla="*/ 526 h 10467"/>
                <a:gd name="connsiteX2" fmla="*/ 7585 w 10000"/>
                <a:gd name="connsiteY2" fmla="*/ 6088 h 10467"/>
                <a:gd name="connsiteX3" fmla="*/ 9999 w 10000"/>
                <a:gd name="connsiteY3" fmla="*/ 1359 h 10467"/>
                <a:gd name="connsiteX4" fmla="*/ 10000 w 10000"/>
                <a:gd name="connsiteY4" fmla="*/ 144 h 10467"/>
                <a:gd name="connsiteX5" fmla="*/ 7460 w 10000"/>
                <a:gd name="connsiteY5" fmla="*/ 7178 h 10467"/>
                <a:gd name="connsiteX6" fmla="*/ 2580 w 10000"/>
                <a:gd name="connsiteY6" fmla="*/ 3572 h 10467"/>
                <a:gd name="connsiteX7" fmla="*/ 0 w 10000"/>
                <a:gd name="connsiteY7" fmla="*/ 10467 h 10467"/>
                <a:gd name="connsiteX8" fmla="*/ 10 w 10000"/>
                <a:gd name="connsiteY8" fmla="*/ 555 h 10467"/>
                <a:gd name="connsiteX0" fmla="*/ 10 w 10000"/>
                <a:gd name="connsiteY0" fmla="*/ 611 h 10523"/>
                <a:gd name="connsiteX1" fmla="*/ 4408 w 10000"/>
                <a:gd name="connsiteY1" fmla="*/ 582 h 10523"/>
                <a:gd name="connsiteX2" fmla="*/ 7585 w 10000"/>
                <a:gd name="connsiteY2" fmla="*/ 6144 h 10523"/>
                <a:gd name="connsiteX3" fmla="*/ 9999 w 10000"/>
                <a:gd name="connsiteY3" fmla="*/ 503 h 10523"/>
                <a:gd name="connsiteX4" fmla="*/ 10000 w 10000"/>
                <a:gd name="connsiteY4" fmla="*/ 200 h 10523"/>
                <a:gd name="connsiteX5" fmla="*/ 7460 w 10000"/>
                <a:gd name="connsiteY5" fmla="*/ 7234 h 10523"/>
                <a:gd name="connsiteX6" fmla="*/ 2580 w 10000"/>
                <a:gd name="connsiteY6" fmla="*/ 3628 h 10523"/>
                <a:gd name="connsiteX7" fmla="*/ 0 w 10000"/>
                <a:gd name="connsiteY7" fmla="*/ 10523 h 10523"/>
                <a:gd name="connsiteX8" fmla="*/ 10 w 10000"/>
                <a:gd name="connsiteY8" fmla="*/ 611 h 10523"/>
                <a:gd name="connsiteX0" fmla="*/ 10 w 10000"/>
                <a:gd name="connsiteY0" fmla="*/ 271 h 10183"/>
                <a:gd name="connsiteX1" fmla="*/ 4408 w 10000"/>
                <a:gd name="connsiteY1" fmla="*/ 242 h 10183"/>
                <a:gd name="connsiteX2" fmla="*/ 7585 w 10000"/>
                <a:gd name="connsiteY2" fmla="*/ 5804 h 10183"/>
                <a:gd name="connsiteX3" fmla="*/ 9999 w 10000"/>
                <a:gd name="connsiteY3" fmla="*/ 163 h 10183"/>
                <a:gd name="connsiteX4" fmla="*/ 10000 w 10000"/>
                <a:gd name="connsiteY4" fmla="*/ 240 h 10183"/>
                <a:gd name="connsiteX5" fmla="*/ 7460 w 10000"/>
                <a:gd name="connsiteY5" fmla="*/ 6894 h 10183"/>
                <a:gd name="connsiteX6" fmla="*/ 2580 w 10000"/>
                <a:gd name="connsiteY6" fmla="*/ 3288 h 10183"/>
                <a:gd name="connsiteX7" fmla="*/ 0 w 10000"/>
                <a:gd name="connsiteY7" fmla="*/ 10183 h 10183"/>
                <a:gd name="connsiteX8" fmla="*/ 10 w 10000"/>
                <a:gd name="connsiteY8" fmla="*/ 271 h 10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00" h="10183">
                  <a:moveTo>
                    <a:pt x="10" y="271"/>
                  </a:moveTo>
                  <a:lnTo>
                    <a:pt x="4408" y="242"/>
                  </a:lnTo>
                  <a:cubicBezTo>
                    <a:pt x="4761" y="1773"/>
                    <a:pt x="6653" y="5817"/>
                    <a:pt x="7585" y="5804"/>
                  </a:cubicBezTo>
                  <a:cubicBezTo>
                    <a:pt x="8517" y="5791"/>
                    <a:pt x="9583" y="1633"/>
                    <a:pt x="9999" y="163"/>
                  </a:cubicBezTo>
                  <a:cubicBezTo>
                    <a:pt x="10002" y="961"/>
                    <a:pt x="9997" y="-558"/>
                    <a:pt x="10000" y="240"/>
                  </a:cubicBezTo>
                  <a:cubicBezTo>
                    <a:pt x="9823" y="907"/>
                    <a:pt x="8697" y="6386"/>
                    <a:pt x="7460" y="6894"/>
                  </a:cubicBezTo>
                  <a:cubicBezTo>
                    <a:pt x="6223" y="7402"/>
                    <a:pt x="3823" y="2742"/>
                    <a:pt x="2580" y="3288"/>
                  </a:cubicBezTo>
                  <a:cubicBezTo>
                    <a:pt x="1300" y="3409"/>
                    <a:pt x="468" y="7547"/>
                    <a:pt x="0" y="10183"/>
                  </a:cubicBezTo>
                  <a:cubicBezTo>
                    <a:pt x="3" y="6879"/>
                    <a:pt x="7" y="3575"/>
                    <a:pt x="10" y="271"/>
                  </a:cubicBezTo>
                  <a:close/>
                </a:path>
              </a:pathLst>
            </a:custGeom>
            <a:gradFill>
              <a:gsLst>
                <a:gs pos="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pPr marL="0" algn="l" rtl="0" eaLnBrk="1" latinLnBrk="0" hangingPunct="1"/>
              <a:endParaRPr kumimoji="0" 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 rot="21436420">
              <a:off x="-8847" y="-4359"/>
              <a:ext cx="10516742" cy="45711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>
                <a:gd name="connsiteX0" fmla="*/ 0 w 10000"/>
                <a:gd name="connsiteY0" fmla="*/ 9684 h 10681"/>
                <a:gd name="connsiteX1" fmla="*/ 2858 w 10000"/>
                <a:gd name="connsiteY1" fmla="*/ 2 h 10681"/>
                <a:gd name="connsiteX2" fmla="*/ 7149 w 10000"/>
                <a:gd name="connsiteY2" fmla="*/ 10668 h 10681"/>
                <a:gd name="connsiteX3" fmla="*/ 10000 w 10000"/>
                <a:gd name="connsiteY3" fmla="*/ 1113 h 10681"/>
                <a:gd name="connsiteX0" fmla="*/ 0 w 10000"/>
                <a:gd name="connsiteY0" fmla="*/ 9705 h 12979"/>
                <a:gd name="connsiteX1" fmla="*/ 2858 w 10000"/>
                <a:gd name="connsiteY1" fmla="*/ 23 h 12979"/>
                <a:gd name="connsiteX2" fmla="*/ 7146 w 10000"/>
                <a:gd name="connsiteY2" fmla="*/ 12968 h 12979"/>
                <a:gd name="connsiteX3" fmla="*/ 10000 w 10000"/>
                <a:gd name="connsiteY3" fmla="*/ 1134 h 12979"/>
                <a:gd name="connsiteX0" fmla="*/ 0 w 9979"/>
                <a:gd name="connsiteY0" fmla="*/ 11997 h 12957"/>
                <a:gd name="connsiteX1" fmla="*/ 2837 w 9979"/>
                <a:gd name="connsiteY1" fmla="*/ 2 h 12957"/>
                <a:gd name="connsiteX2" fmla="*/ 7125 w 9979"/>
                <a:gd name="connsiteY2" fmla="*/ 12947 h 12957"/>
                <a:gd name="connsiteX3" fmla="*/ 9979 w 9979"/>
                <a:gd name="connsiteY3" fmla="*/ 1113 h 12957"/>
                <a:gd name="connsiteX0" fmla="*/ 0 w 10018"/>
                <a:gd name="connsiteY0" fmla="*/ 262 h 12499"/>
                <a:gd name="connsiteX1" fmla="*/ 2861 w 10018"/>
                <a:gd name="connsiteY1" fmla="*/ 2499 h 12499"/>
                <a:gd name="connsiteX2" fmla="*/ 7158 w 10018"/>
                <a:gd name="connsiteY2" fmla="*/ 12489 h 12499"/>
                <a:gd name="connsiteX3" fmla="*/ 10018 w 10018"/>
                <a:gd name="connsiteY3" fmla="*/ 3356 h 12499"/>
                <a:gd name="connsiteX0" fmla="*/ 0 w 10018"/>
                <a:gd name="connsiteY0" fmla="*/ 2276 h 14510"/>
                <a:gd name="connsiteX1" fmla="*/ 2883 w 10018"/>
                <a:gd name="connsiteY1" fmla="*/ 725 h 14510"/>
                <a:gd name="connsiteX2" fmla="*/ 7158 w 10018"/>
                <a:gd name="connsiteY2" fmla="*/ 14503 h 14510"/>
                <a:gd name="connsiteX3" fmla="*/ 10018 w 10018"/>
                <a:gd name="connsiteY3" fmla="*/ 5370 h 14510"/>
                <a:gd name="connsiteX0" fmla="*/ 0 w 10024"/>
                <a:gd name="connsiteY0" fmla="*/ 127 h 19133"/>
                <a:gd name="connsiteX1" fmla="*/ 2889 w 10024"/>
                <a:gd name="connsiteY1" fmla="*/ 5348 h 19133"/>
                <a:gd name="connsiteX2" fmla="*/ 7164 w 10024"/>
                <a:gd name="connsiteY2" fmla="*/ 19126 h 19133"/>
                <a:gd name="connsiteX3" fmla="*/ 10024 w 10024"/>
                <a:gd name="connsiteY3" fmla="*/ 9993 h 19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24" h="19133">
                  <a:moveTo>
                    <a:pt x="0" y="127"/>
                  </a:moveTo>
                  <a:cubicBezTo>
                    <a:pt x="474" y="-641"/>
                    <a:pt x="1695" y="2182"/>
                    <a:pt x="2889" y="5348"/>
                  </a:cubicBezTo>
                  <a:cubicBezTo>
                    <a:pt x="4083" y="8514"/>
                    <a:pt x="5968" y="19470"/>
                    <a:pt x="7164" y="19126"/>
                  </a:cubicBezTo>
                  <a:cubicBezTo>
                    <a:pt x="8360" y="18783"/>
                    <a:pt x="9430" y="11530"/>
                    <a:pt x="10024" y="9993"/>
                  </a:cubicBezTo>
                </a:path>
              </a:pathLst>
            </a:cu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sz="1800" dirty="0"/>
            </a:p>
          </p:txBody>
        </p:sp>
      </p:grp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288471" y="1069862"/>
            <a:ext cx="11667890" cy="55128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268518" y="383412"/>
            <a:ext cx="10715151" cy="614724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pic>
        <p:nvPicPr>
          <p:cNvPr id="15" name="Picture 2" descr="Image result for hust logo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799" y="100864"/>
            <a:ext cx="523562" cy="77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set hust logo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3622" y="267140"/>
            <a:ext cx="429176" cy="42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/>
          <p:cNvGrpSpPr/>
          <p:nvPr userDrawn="1"/>
        </p:nvGrpSpPr>
        <p:grpSpPr>
          <a:xfrm>
            <a:off x="-12700" y="6582693"/>
            <a:ext cx="12204700" cy="290272"/>
            <a:chOff x="0" y="6208894"/>
            <a:chExt cx="12201794" cy="649106"/>
          </a:xfrm>
        </p:grpSpPr>
        <p:sp>
          <p:nvSpPr>
            <p:cNvPr id="19" name="Rectangle 18"/>
            <p:cNvSpPr/>
            <p:nvPr/>
          </p:nvSpPr>
          <p:spPr>
            <a:xfrm>
              <a:off x="12842" y="6220177"/>
              <a:ext cx="12188952" cy="63782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0" y="6208894"/>
              <a:ext cx="12192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867216" y="6665701"/>
            <a:ext cx="4470400" cy="180976"/>
          </a:xfrm>
          <a:prstGeom prst="rect">
            <a:avLst/>
          </a:prstGeom>
        </p:spPr>
        <p:txBody>
          <a:bodyPr vert="horz" lIns="0" tIns="0" rIns="0" bIns="0" anchor="b"/>
          <a:lstStyle>
            <a:lvl1pPr algn="ctr" eaLnBrk="1" latinLnBrk="0" hangingPunct="1">
              <a:defRPr kumimoji="0"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Signal Processing and Radio Communications Lab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837852" y="6683374"/>
            <a:ext cx="1025524" cy="180976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800">
                <a:solidFill>
                  <a:schemeClr val="tx1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288471" y="6665701"/>
            <a:ext cx="2616200" cy="180976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600">
                <a:solidFill>
                  <a:schemeClr val="tx1"/>
                </a:solidFill>
              </a:defRPr>
            </a:lvl1pPr>
          </a:lstStyle>
          <a:p>
            <a:fld id="{E4F143C4-C983-4392-B5AC-DB5C46AEF084}" type="datetime1">
              <a:rPr lang="en-US" smtClean="0"/>
              <a:pPr/>
              <a:t>8/8/2023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8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rtl="0" eaLnBrk="1" latinLnBrk="0" hangingPunct="1">
        <a:spcBef>
          <a:spcPct val="0"/>
        </a:spcBef>
        <a:buNone/>
        <a:defRPr kumimoji="0" sz="3600" b="1" kern="1200">
          <a:ln>
            <a:noFill/>
          </a:ln>
          <a:solidFill>
            <a:schemeClr val="tx2"/>
          </a:solidFill>
          <a:effectLst/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bg2">
            <a:lumMod val="50000"/>
          </a:schemeClr>
        </a:buClr>
        <a:buSzPct val="100000"/>
        <a:buFont typeface="Wingdings 2"/>
        <a:buChar char=""/>
        <a:defRPr kumimoji="0"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40080" indent="-246888" algn="l" rtl="0" eaLnBrk="1" latinLnBrk="0" hangingPunct="1">
        <a:spcBef>
          <a:spcPct val="20000"/>
        </a:spcBef>
        <a:buClr>
          <a:srgbClr val="00B0F0"/>
        </a:buClr>
        <a:buSzPct val="90000"/>
        <a:buFont typeface="Wingdings 2"/>
        <a:buChar char=""/>
        <a:defRPr kumimoji="0"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-246888" algn="l" rtl="0" eaLnBrk="1" latinLnBrk="0" hangingPunct="1">
        <a:spcBef>
          <a:spcPct val="20000"/>
        </a:spcBef>
        <a:buClr>
          <a:schemeClr val="tx2">
            <a:lumMod val="60000"/>
            <a:lumOff val="40000"/>
          </a:schemeClr>
        </a:buClr>
        <a:buSzPct val="75000"/>
        <a:buFont typeface="Wingdings 2"/>
        <a:buChar char=""/>
        <a:defRPr kumimoji="0"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wnload.kamami.pl/p564008-PMS7003%20series%20data%20manua_English_V2.5.pdf" TargetMode="External"/><Relationship Id="rId7" Type="http://schemas.openxmlformats.org/officeDocument/2006/relationships/hyperlink" Target="https://ieeexplore.ieee.org/document/6846030" TargetMode="External"/><Relationship Id="rId2" Type="http://schemas.openxmlformats.org/officeDocument/2006/relationships/hyperlink" Target="https://daihocpccc.bocongan.gov.vn/2021/03/03/thuc-trang-va-giai-phap-han-che-nguy-co-chay-no-trong-cac-nha-chung-cu-cao-ta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spressif.com/sites/default/files/documentation/esp32_datasheet_en.pdf" TargetMode="External"/><Relationship Id="rId5" Type="http://schemas.openxmlformats.org/officeDocument/2006/relationships/hyperlink" Target="https://www.futurlec.com/Datasheet/Sensor/MH-Z14.pdf" TargetMode="External"/><Relationship Id="rId4" Type="http://schemas.openxmlformats.org/officeDocument/2006/relationships/hyperlink" Target="https://www.easybom.com/p/bme280-bosch-sensortec-3668760?gclid=Cj0KCQjwho-lBhC_ARIsAMpgMoc0Cx8WsgH1XYoEE5De-xqeDRqZ59s9wjw0dnYr3vh_Xu2VeAESsMsaAoTBEALw_wcB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8648700" y="4991101"/>
            <a:ext cx="3170064" cy="1233610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b="1" dirty="0"/>
              <a:t>SPARC </a:t>
            </a:r>
            <a:r>
              <a:rPr lang="en-US" dirty="0"/>
              <a:t>Lab –SET- HUST</a:t>
            </a:r>
          </a:p>
          <a:p>
            <a:pPr algn="l"/>
            <a:r>
              <a:rPr lang="en-US" dirty="0"/>
              <a:t>Dr. Han Huy Dung - 0988968338</a:t>
            </a:r>
          </a:p>
          <a:p>
            <a:pPr algn="l"/>
            <a:r>
              <a:rPr lang="en-US" dirty="0" err="1"/>
              <a:t>dung.hanhuy</a:t>
            </a:r>
            <a:r>
              <a:rPr lang="vi-VN" dirty="0"/>
              <a:t>@</a:t>
            </a:r>
            <a:r>
              <a:rPr lang="en-US" dirty="0"/>
              <a:t>hust.edu.vn</a:t>
            </a:r>
            <a:r>
              <a:rPr lang="vi-VN" dirty="0"/>
              <a:t> </a:t>
            </a:r>
          </a:p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57571" y="1250094"/>
            <a:ext cx="10468864" cy="2178906"/>
          </a:xfrm>
        </p:spPr>
        <p:txBody>
          <a:bodyPr anchor="t">
            <a:noAutofit/>
          </a:bodyPr>
          <a:lstStyle/>
          <a:p>
            <a:pPr algn="ctr"/>
            <a:r>
              <a:rPr lang="en-US" sz="4800" dirty="0" err="1">
                <a:solidFill>
                  <a:schemeClr val="bg2">
                    <a:lumMod val="50000"/>
                  </a:schemeClr>
                </a:solidFill>
              </a:rPr>
              <a:t>Đo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4800" dirty="0" err="1">
                <a:solidFill>
                  <a:schemeClr val="bg2">
                    <a:lumMod val="50000"/>
                  </a:schemeClr>
                </a:solidFill>
              </a:rPr>
              <a:t>lường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4800" dirty="0" err="1">
                <a:solidFill>
                  <a:schemeClr val="bg2">
                    <a:lumMod val="50000"/>
                  </a:schemeClr>
                </a:solidFill>
              </a:rPr>
              <a:t>chất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4800" dirty="0" err="1">
                <a:solidFill>
                  <a:schemeClr val="bg2">
                    <a:lumMod val="50000"/>
                  </a:schemeClr>
                </a:solidFill>
              </a:rPr>
              <a:t>lượng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4800" dirty="0" err="1">
                <a:solidFill>
                  <a:schemeClr val="bg2">
                    <a:lumMod val="50000"/>
                  </a:schemeClr>
                </a:solidFill>
              </a:rPr>
              <a:t>không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4800" dirty="0" err="1">
                <a:solidFill>
                  <a:schemeClr val="bg2">
                    <a:lumMod val="50000"/>
                  </a:schemeClr>
                </a:solidFill>
              </a:rPr>
              <a:t>khí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4800" dirty="0" err="1">
                <a:solidFill>
                  <a:schemeClr val="bg2">
                    <a:lumMod val="50000"/>
                  </a:schemeClr>
                </a:solidFill>
              </a:rPr>
              <a:t>kết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4800" dirty="0" err="1">
                <a:solidFill>
                  <a:schemeClr val="bg2">
                    <a:lumMod val="50000"/>
                  </a:schemeClr>
                </a:solidFill>
              </a:rPr>
              <a:t>hợp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4800" dirty="0" err="1">
                <a:solidFill>
                  <a:schemeClr val="bg2">
                    <a:lumMod val="50000"/>
                  </a:schemeClr>
                </a:solidFill>
              </a:rPr>
              <a:t>cảnh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4800" dirty="0" err="1">
                <a:solidFill>
                  <a:schemeClr val="bg2">
                    <a:lumMod val="50000"/>
                  </a:schemeClr>
                </a:solidFill>
              </a:rPr>
              <a:t>báo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4800" dirty="0" err="1">
                <a:solidFill>
                  <a:schemeClr val="bg2">
                    <a:lumMod val="50000"/>
                  </a:schemeClr>
                </a:solidFill>
              </a:rPr>
              <a:t>cháy</a:t>
            </a:r>
            <a:endParaRPr lang="en-US" sz="4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793525FF-E140-0C7B-4C8F-0CC28D5C7E4A}"/>
              </a:ext>
            </a:extLst>
          </p:cNvPr>
          <p:cNvSpPr txBox="1"/>
          <p:nvPr/>
        </p:nvSpPr>
        <p:spPr>
          <a:xfrm>
            <a:off x="3316055" y="3255323"/>
            <a:ext cx="5751896" cy="147732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Sinh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: Phạm Văn Sáng	20203558</a:t>
            </a:r>
          </a:p>
          <a:p>
            <a:r>
              <a:rPr lang="en-US" dirty="0"/>
              <a:t>		    </a:t>
            </a:r>
            <a:r>
              <a:rPr lang="en-US" dirty="0" err="1"/>
              <a:t>Đỗ</a:t>
            </a:r>
            <a:r>
              <a:rPr lang="en-US" dirty="0"/>
              <a:t> </a:t>
            </a:r>
            <a:r>
              <a:rPr lang="en-US" dirty="0" err="1"/>
              <a:t>Ngọc</a:t>
            </a:r>
            <a:r>
              <a:rPr lang="en-US" dirty="0"/>
              <a:t> Sáng                   20203557</a:t>
            </a:r>
          </a:p>
          <a:p>
            <a:r>
              <a:rPr lang="en-US" dirty="0"/>
              <a:t>		    </a:t>
            </a:r>
            <a:r>
              <a:rPr lang="en-US" dirty="0" err="1"/>
              <a:t>Hồ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Anh                      20203655</a:t>
            </a:r>
          </a:p>
          <a:p>
            <a:r>
              <a:rPr lang="en-US" dirty="0"/>
              <a:t>		    </a:t>
            </a:r>
            <a:r>
              <a:rPr lang="en-US" dirty="0" err="1"/>
              <a:t>Dương</a:t>
            </a:r>
            <a:r>
              <a:rPr lang="en-US" dirty="0"/>
              <a:t> Xuân </a:t>
            </a:r>
            <a:r>
              <a:rPr lang="en-US" dirty="0" err="1"/>
              <a:t>Bách</a:t>
            </a:r>
            <a:r>
              <a:rPr lang="en-US" dirty="0"/>
              <a:t>            20203664</a:t>
            </a:r>
          </a:p>
          <a:p>
            <a:r>
              <a:rPr lang="en-US" dirty="0"/>
              <a:t>GVHD: TS. </a:t>
            </a:r>
            <a:r>
              <a:rPr lang="en-US" dirty="0" err="1"/>
              <a:t>Hàn</a:t>
            </a:r>
            <a:r>
              <a:rPr lang="en-US" dirty="0"/>
              <a:t> Huy Dũng</a:t>
            </a:r>
          </a:p>
        </p:txBody>
      </p:sp>
    </p:spTree>
    <p:extLst>
      <p:ext uri="{BB962C8B-B14F-4D97-AF65-F5344CB8AC3E}">
        <p14:creationId xmlns:p14="http://schemas.microsoft.com/office/powerpoint/2010/main" val="354962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B17B508D-171A-DE6A-28C7-C477F8EFF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D790-B828-4B3C-9A03-A05CABE56E00}" type="datetime1">
              <a:rPr lang="en-US" smtClean="0"/>
              <a:t>8/8/2023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24E78395-6CF1-2893-44DC-88A936F82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Signal Processing and Radio Communications Lab</a:t>
            </a:r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064709DF-22CC-3D1D-F61F-DA5CF562C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Tiêu đề 5">
            <a:extLst>
              <a:ext uri="{FF2B5EF4-FFF2-40B4-BE49-F238E27FC236}">
                <a16:creationId xmlns:a16="http://schemas.microsoft.com/office/drawing/2014/main" id="{A081C3DD-4E42-1275-E4EF-7D327A13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" y="119862"/>
            <a:ext cx="10693854" cy="754842"/>
          </a:xfrm>
        </p:spPr>
        <p:txBody>
          <a:bodyPr>
            <a:normAutofit/>
          </a:bodyPr>
          <a:lstStyle/>
          <a:p>
            <a:r>
              <a:rPr lang="en-US" sz="3400" dirty="0"/>
              <a:t>2. </a:t>
            </a:r>
            <a:r>
              <a:rPr lang="en-US" sz="3400" dirty="0" err="1"/>
              <a:t>Phân</a:t>
            </a:r>
            <a:r>
              <a:rPr lang="en-US" sz="3400" dirty="0"/>
              <a:t> </a:t>
            </a:r>
            <a:r>
              <a:rPr lang="en-US" sz="3400" dirty="0" err="1"/>
              <a:t>tích</a:t>
            </a:r>
            <a:r>
              <a:rPr lang="en-US" sz="3400" dirty="0"/>
              <a:t> </a:t>
            </a:r>
            <a:r>
              <a:rPr lang="en-US" sz="3400" dirty="0" err="1"/>
              <a:t>hệ</a:t>
            </a:r>
            <a:r>
              <a:rPr lang="en-US" sz="3400" dirty="0"/>
              <a:t> </a:t>
            </a:r>
            <a:r>
              <a:rPr lang="en-US" sz="3400" dirty="0" err="1"/>
              <a:t>thống</a:t>
            </a:r>
            <a:endParaRPr lang="en-US" sz="3400" dirty="0"/>
          </a:p>
        </p:txBody>
      </p:sp>
      <p:sp>
        <p:nvSpPr>
          <p:cNvPr id="7" name="Tiêu đề 5">
            <a:extLst>
              <a:ext uri="{FF2B5EF4-FFF2-40B4-BE49-F238E27FC236}">
                <a16:creationId xmlns:a16="http://schemas.microsoft.com/office/drawing/2014/main" id="{F4190387-EC6C-011B-1218-FCE95BE437BF}"/>
              </a:ext>
            </a:extLst>
          </p:cNvPr>
          <p:cNvSpPr txBox="1">
            <a:spLocks/>
          </p:cNvSpPr>
          <p:nvPr/>
        </p:nvSpPr>
        <p:spPr>
          <a:xfrm>
            <a:off x="749073" y="874705"/>
            <a:ext cx="10466615" cy="693736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400" dirty="0"/>
              <a:t>2.5 So </a:t>
            </a:r>
            <a:r>
              <a:rPr lang="en-US" sz="2400" dirty="0" err="1"/>
              <a:t>sánh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lựa</a:t>
            </a:r>
            <a:r>
              <a:rPr lang="en-US" sz="2400" dirty="0"/>
              <a:t> </a:t>
            </a:r>
            <a:r>
              <a:rPr lang="en-US" sz="2400" dirty="0" err="1"/>
              <a:t>chọn</a:t>
            </a:r>
            <a:r>
              <a:rPr lang="en-US" sz="2400" dirty="0"/>
              <a:t> </a:t>
            </a:r>
            <a:r>
              <a:rPr lang="en-US" sz="2400" dirty="0" err="1"/>
              <a:t>linh</a:t>
            </a:r>
            <a:r>
              <a:rPr lang="en-US" sz="2400" dirty="0"/>
              <a:t> </a:t>
            </a:r>
            <a:r>
              <a:rPr lang="en-US" sz="2400" dirty="0" err="1"/>
              <a:t>kiện</a:t>
            </a:r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21BE21FE-F138-DF15-977B-204C8A83D1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394535"/>
              </p:ext>
            </p:extLst>
          </p:nvPr>
        </p:nvGraphicFramePr>
        <p:xfrm>
          <a:off x="749072" y="1365989"/>
          <a:ext cx="10741243" cy="46173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85311">
                  <a:extLst>
                    <a:ext uri="{9D8B030D-6E8A-4147-A177-3AD203B41FA5}">
                      <a16:colId xmlns:a16="http://schemas.microsoft.com/office/drawing/2014/main" val="852498799"/>
                    </a:ext>
                  </a:extLst>
                </a:gridCol>
                <a:gridCol w="2537792">
                  <a:extLst>
                    <a:ext uri="{9D8B030D-6E8A-4147-A177-3AD203B41FA5}">
                      <a16:colId xmlns:a16="http://schemas.microsoft.com/office/drawing/2014/main" val="176461780"/>
                    </a:ext>
                  </a:extLst>
                </a:gridCol>
                <a:gridCol w="2832829">
                  <a:extLst>
                    <a:ext uri="{9D8B030D-6E8A-4147-A177-3AD203B41FA5}">
                      <a16:colId xmlns:a16="http://schemas.microsoft.com/office/drawing/2014/main" val="962823167"/>
                    </a:ext>
                  </a:extLst>
                </a:gridCol>
                <a:gridCol w="2685311">
                  <a:extLst>
                    <a:ext uri="{9D8B030D-6E8A-4147-A177-3AD203B41FA5}">
                      <a16:colId xmlns:a16="http://schemas.microsoft.com/office/drawing/2014/main" val="1273008089"/>
                    </a:ext>
                  </a:extLst>
                </a:gridCol>
              </a:tblGrid>
              <a:tr h="378086">
                <a:tc>
                  <a:txBody>
                    <a:bodyPr/>
                    <a:lstStyle/>
                    <a:p>
                      <a:r>
                        <a:rPr lang="en-US" dirty="0" err="1"/>
                        <a:t>Tên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linh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kiện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BME280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DHT22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CJMCU-SHT10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848981"/>
                  </a:ext>
                </a:extLst>
              </a:tr>
              <a:tr h="569641">
                <a:tc>
                  <a:txBody>
                    <a:bodyPr/>
                    <a:lstStyle/>
                    <a:p>
                      <a:r>
                        <a:rPr lang="en-US" dirty="0" err="1"/>
                        <a:t>Hình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ảnh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179042"/>
                  </a:ext>
                </a:extLst>
              </a:tr>
              <a:tr h="657866">
                <a:tc>
                  <a:txBody>
                    <a:bodyPr/>
                    <a:lstStyle/>
                    <a:p>
                      <a:r>
                        <a:rPr lang="en-US" dirty="0" err="1"/>
                        <a:t>Độ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nhạy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Thời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gian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phản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hồi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≤1s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Thời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gian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phản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hồi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trung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bình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Thời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gian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phản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hồi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từ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5 </a:t>
                      </a:r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đến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30s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713896"/>
                  </a:ext>
                </a:extLst>
              </a:tr>
              <a:tr h="939809">
                <a:tc>
                  <a:txBody>
                    <a:bodyPr/>
                    <a:lstStyle/>
                    <a:p>
                      <a:r>
                        <a:rPr lang="en-US" dirty="0" err="1"/>
                        <a:t>Dải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Nhiệt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độ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-40°C </a:t>
                      </a:r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đến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+85°C, </a:t>
                      </a:r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Độ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ẩm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0% </a:t>
                      </a:r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đến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100%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Nhiệt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độ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-40°C </a:t>
                      </a:r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đến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+80°C, </a:t>
                      </a:r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Độ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ẩm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0% </a:t>
                      </a:r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đến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100%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Nhiệt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độ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-40°C </a:t>
                      </a:r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đến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+123.8°C, </a:t>
                      </a:r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Độ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ẩm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5% </a:t>
                      </a:r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đến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95%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382399"/>
                  </a:ext>
                </a:extLst>
              </a:tr>
              <a:tr h="378086">
                <a:tc>
                  <a:txBody>
                    <a:bodyPr/>
                    <a:lstStyle/>
                    <a:p>
                      <a:r>
                        <a:rPr lang="en-US" dirty="0"/>
                        <a:t>Giao </a:t>
                      </a:r>
                      <a:r>
                        <a:rPr lang="en-US" dirty="0" err="1"/>
                        <a:t>tiếp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I2C, SPI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1-Wire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Giao </a:t>
                      </a:r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tiếp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analog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414446"/>
                  </a:ext>
                </a:extLst>
              </a:tr>
              <a:tr h="657866">
                <a:tc>
                  <a:txBody>
                    <a:bodyPr/>
                    <a:lstStyle/>
                    <a:p>
                      <a:r>
                        <a:rPr lang="en-US" dirty="0"/>
                        <a:t>Thông </a:t>
                      </a:r>
                      <a:r>
                        <a:rPr lang="en-US" dirty="0" err="1"/>
                        <a:t>số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được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Nhiệt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độ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độ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ẩm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áp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suất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Nhiệt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độ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độ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ẩm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Nhiệt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độ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độ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ẩm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607961"/>
                  </a:ext>
                </a:extLst>
              </a:tr>
              <a:tr h="657866">
                <a:tc>
                  <a:txBody>
                    <a:bodyPr/>
                    <a:lstStyle/>
                    <a:p>
                      <a:r>
                        <a:rPr lang="en-US" dirty="0" err="1"/>
                        <a:t>Độ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sai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số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Nhiệt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độ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±1°C</a:t>
                      </a:r>
                    </a:p>
                    <a:p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Độ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ẩm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±3%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Nhiệt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độ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±0.5°C</a:t>
                      </a:r>
                    </a:p>
                    <a:p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Độ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ẩm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±2%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Nhiệt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độ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±0.5°C</a:t>
                      </a:r>
                    </a:p>
                    <a:p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Độ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ẩm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±4%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511420"/>
                  </a:ext>
                </a:extLst>
              </a:tr>
              <a:tr h="378086">
                <a:tc>
                  <a:txBody>
                    <a:bodyPr/>
                    <a:lstStyle/>
                    <a:p>
                      <a:r>
                        <a:rPr lang="en-US" dirty="0" err="1"/>
                        <a:t>Giá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tiền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130.000đ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115,000đ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200.000đ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89102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1C18F96-144C-C2DC-07B1-29FCFED44C1F}"/>
              </a:ext>
            </a:extLst>
          </p:cNvPr>
          <p:cNvSpPr txBox="1"/>
          <p:nvPr/>
        </p:nvSpPr>
        <p:spPr>
          <a:xfrm>
            <a:off x="749072" y="6105247"/>
            <a:ext cx="10741242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=&gt; </a:t>
            </a:r>
            <a:r>
              <a:rPr lang="en-US" b="1" dirty="0" err="1"/>
              <a:t>Lựa</a:t>
            </a:r>
            <a:r>
              <a:rPr lang="en-US" b="1" dirty="0"/>
              <a:t> </a:t>
            </a:r>
            <a:r>
              <a:rPr lang="en-US" b="1" dirty="0" err="1"/>
              <a:t>chọn</a:t>
            </a:r>
            <a:r>
              <a:rPr lang="en-US" b="1" dirty="0"/>
              <a:t> </a:t>
            </a:r>
            <a:r>
              <a:rPr lang="en-US" b="1" dirty="0" err="1"/>
              <a:t>cảm</a:t>
            </a:r>
            <a:r>
              <a:rPr lang="en-US" b="1" dirty="0"/>
              <a:t> </a:t>
            </a:r>
            <a:r>
              <a:rPr lang="en-US" b="1" dirty="0" err="1"/>
              <a:t>biến</a:t>
            </a:r>
            <a:r>
              <a:rPr lang="en-US" b="1" dirty="0"/>
              <a:t> </a:t>
            </a:r>
            <a:r>
              <a:rPr lang="en-US" b="1" dirty="0" err="1"/>
              <a:t>nhiệt</a:t>
            </a:r>
            <a:r>
              <a:rPr lang="en-US" b="1" dirty="0"/>
              <a:t> </a:t>
            </a:r>
            <a:r>
              <a:rPr lang="en-US" b="1" dirty="0" err="1"/>
              <a:t>độ</a:t>
            </a:r>
            <a:r>
              <a:rPr lang="en-US" b="1" dirty="0"/>
              <a:t>, </a:t>
            </a:r>
            <a:r>
              <a:rPr lang="en-US" b="1" dirty="0" err="1"/>
              <a:t>độ</a:t>
            </a:r>
            <a:r>
              <a:rPr lang="en-US" b="1" dirty="0"/>
              <a:t> </a:t>
            </a:r>
            <a:r>
              <a:rPr lang="en-US" b="1" dirty="0" err="1"/>
              <a:t>ẩm</a:t>
            </a:r>
            <a:r>
              <a:rPr lang="en-US" b="1" dirty="0"/>
              <a:t> BME280</a:t>
            </a:r>
          </a:p>
        </p:txBody>
      </p:sp>
      <p:pic>
        <p:nvPicPr>
          <p:cNvPr id="5" name="Picture 4" descr="Gy-bme280 at az-delivery.de">
            <a:extLst>
              <a:ext uri="{FF2B5EF4-FFF2-40B4-BE49-F238E27FC236}">
                <a16:creationId xmlns:a16="http://schemas.microsoft.com/office/drawing/2014/main" id="{10C482E4-11CB-3461-8E4F-B8E878902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529" y="1769259"/>
            <a:ext cx="889932" cy="506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DHT22 Kỹ thuật số nhiệt độ độ ẩm cảm biến Module nhà sản xuất và nhà cung  cấp Trung Quốc - bảng giá - Kuongshun điện tử">
            <a:extLst>
              <a:ext uri="{FF2B5EF4-FFF2-40B4-BE49-F238E27FC236}">
                <a16:creationId xmlns:a16="http://schemas.microsoft.com/office/drawing/2014/main" id="{E7C8D581-59C0-0139-EEC1-BC9778FD7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445" y="1777010"/>
            <a:ext cx="876300" cy="49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blue circuit board with a small black and white chip&#10;&#10;Description automatically generated">
            <a:extLst>
              <a:ext uri="{FF2B5EF4-FFF2-40B4-BE49-F238E27FC236}">
                <a16:creationId xmlns:a16="http://schemas.microsoft.com/office/drawing/2014/main" id="{BD1B603C-4501-A0B2-4AF1-8D198BD62C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713" y="1809722"/>
            <a:ext cx="876300" cy="4945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6308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B17B508D-171A-DE6A-28C7-C477F8EFF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D790-B828-4B3C-9A03-A05CABE56E00}" type="datetime1">
              <a:rPr lang="en-US" smtClean="0"/>
              <a:t>8/8/2023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24E78395-6CF1-2893-44DC-88A936F82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Signal Processing and Radio Communications Lab</a:t>
            </a:r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064709DF-22CC-3D1D-F61F-DA5CF562C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Tiêu đề 5">
            <a:extLst>
              <a:ext uri="{FF2B5EF4-FFF2-40B4-BE49-F238E27FC236}">
                <a16:creationId xmlns:a16="http://schemas.microsoft.com/office/drawing/2014/main" id="{A081C3DD-4E42-1275-E4EF-7D327A13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" y="119862"/>
            <a:ext cx="10693854" cy="754842"/>
          </a:xfrm>
        </p:spPr>
        <p:txBody>
          <a:bodyPr>
            <a:normAutofit/>
          </a:bodyPr>
          <a:lstStyle/>
          <a:p>
            <a:r>
              <a:rPr lang="en-US" sz="3400" dirty="0"/>
              <a:t>2. </a:t>
            </a:r>
            <a:r>
              <a:rPr lang="en-US" sz="3400" dirty="0" err="1"/>
              <a:t>Phân</a:t>
            </a:r>
            <a:r>
              <a:rPr lang="en-US" sz="3400" dirty="0"/>
              <a:t> </a:t>
            </a:r>
            <a:r>
              <a:rPr lang="en-US" sz="3400" dirty="0" err="1"/>
              <a:t>tích</a:t>
            </a:r>
            <a:r>
              <a:rPr lang="en-US" sz="3400" dirty="0"/>
              <a:t> </a:t>
            </a:r>
            <a:r>
              <a:rPr lang="en-US" sz="3400" dirty="0" err="1"/>
              <a:t>hệ</a:t>
            </a:r>
            <a:r>
              <a:rPr lang="en-US" sz="3400" dirty="0"/>
              <a:t> </a:t>
            </a:r>
            <a:r>
              <a:rPr lang="en-US" sz="3400" dirty="0" err="1"/>
              <a:t>thống</a:t>
            </a:r>
            <a:endParaRPr lang="en-US" sz="3400" dirty="0"/>
          </a:p>
        </p:txBody>
      </p:sp>
      <p:sp>
        <p:nvSpPr>
          <p:cNvPr id="7" name="Tiêu đề 5">
            <a:extLst>
              <a:ext uri="{FF2B5EF4-FFF2-40B4-BE49-F238E27FC236}">
                <a16:creationId xmlns:a16="http://schemas.microsoft.com/office/drawing/2014/main" id="{F4190387-EC6C-011B-1218-FCE95BE437BF}"/>
              </a:ext>
            </a:extLst>
          </p:cNvPr>
          <p:cNvSpPr txBox="1">
            <a:spLocks/>
          </p:cNvSpPr>
          <p:nvPr/>
        </p:nvSpPr>
        <p:spPr>
          <a:xfrm>
            <a:off x="749073" y="874705"/>
            <a:ext cx="10466615" cy="693736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400" dirty="0"/>
              <a:t>2.5 So </a:t>
            </a:r>
            <a:r>
              <a:rPr lang="en-US" sz="2400" dirty="0" err="1"/>
              <a:t>sánh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lựa</a:t>
            </a:r>
            <a:r>
              <a:rPr lang="en-US" sz="2400" dirty="0"/>
              <a:t> </a:t>
            </a:r>
            <a:r>
              <a:rPr lang="en-US" sz="2400" dirty="0" err="1"/>
              <a:t>chọn</a:t>
            </a:r>
            <a:r>
              <a:rPr lang="en-US" sz="2400" dirty="0"/>
              <a:t> </a:t>
            </a:r>
            <a:r>
              <a:rPr lang="en-US" sz="2400" dirty="0" err="1"/>
              <a:t>linh</a:t>
            </a:r>
            <a:r>
              <a:rPr lang="en-US" sz="2400" dirty="0"/>
              <a:t> </a:t>
            </a:r>
            <a:r>
              <a:rPr lang="en-US" sz="2400" dirty="0" err="1"/>
              <a:t>kiện</a:t>
            </a:r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21BE21FE-F138-DF15-977B-204C8A83D1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592116"/>
              </p:ext>
            </p:extLst>
          </p:nvPr>
        </p:nvGraphicFramePr>
        <p:xfrm>
          <a:off x="749072" y="1365989"/>
          <a:ext cx="10741244" cy="43101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85311">
                  <a:extLst>
                    <a:ext uri="{9D8B030D-6E8A-4147-A177-3AD203B41FA5}">
                      <a16:colId xmlns:a16="http://schemas.microsoft.com/office/drawing/2014/main" val="852498799"/>
                    </a:ext>
                  </a:extLst>
                </a:gridCol>
                <a:gridCol w="2685311">
                  <a:extLst>
                    <a:ext uri="{9D8B030D-6E8A-4147-A177-3AD203B41FA5}">
                      <a16:colId xmlns:a16="http://schemas.microsoft.com/office/drawing/2014/main" val="176461780"/>
                    </a:ext>
                  </a:extLst>
                </a:gridCol>
                <a:gridCol w="2685311">
                  <a:extLst>
                    <a:ext uri="{9D8B030D-6E8A-4147-A177-3AD203B41FA5}">
                      <a16:colId xmlns:a16="http://schemas.microsoft.com/office/drawing/2014/main" val="962823167"/>
                    </a:ext>
                  </a:extLst>
                </a:gridCol>
                <a:gridCol w="2685311">
                  <a:extLst>
                    <a:ext uri="{9D8B030D-6E8A-4147-A177-3AD203B41FA5}">
                      <a16:colId xmlns:a16="http://schemas.microsoft.com/office/drawing/2014/main" val="1273008089"/>
                    </a:ext>
                  </a:extLst>
                </a:gridCol>
              </a:tblGrid>
              <a:tr h="434003">
                <a:tc>
                  <a:txBody>
                    <a:bodyPr/>
                    <a:lstStyle/>
                    <a:p>
                      <a:r>
                        <a:rPr lang="en-US" dirty="0" err="1"/>
                        <a:t>Tên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linh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kiện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MH-Z19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CCS811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MH-Z14A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848981"/>
                  </a:ext>
                </a:extLst>
              </a:tr>
              <a:tr h="653888">
                <a:tc>
                  <a:txBody>
                    <a:bodyPr/>
                    <a:lstStyle/>
                    <a:p>
                      <a:r>
                        <a:rPr lang="en-US" dirty="0" err="1"/>
                        <a:t>Hình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ảnh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179042"/>
                  </a:ext>
                </a:extLst>
              </a:tr>
              <a:tr h="562761">
                <a:tc>
                  <a:txBody>
                    <a:bodyPr/>
                    <a:lstStyle/>
                    <a:p>
                      <a:r>
                        <a:rPr lang="en-US" dirty="0" err="1"/>
                        <a:t>Độ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nhạy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Thời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gian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phản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hồi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&lt; 60s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Không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được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xác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định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chính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xác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Thời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gian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phản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hồi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&lt; 120s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713896"/>
                  </a:ext>
                </a:extLst>
              </a:tr>
              <a:tr h="434003">
                <a:tc>
                  <a:txBody>
                    <a:bodyPr/>
                    <a:lstStyle/>
                    <a:p>
                      <a:r>
                        <a:rPr lang="en-US" dirty="0" err="1"/>
                        <a:t>Dải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0-5000 ppm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400-8192 ppm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0- 10000 ppm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382399"/>
                  </a:ext>
                </a:extLst>
              </a:tr>
              <a:tr h="434003">
                <a:tc>
                  <a:txBody>
                    <a:bodyPr/>
                    <a:lstStyle/>
                    <a:p>
                      <a:r>
                        <a:rPr lang="en-US" dirty="0"/>
                        <a:t>Giao </a:t>
                      </a:r>
                      <a:r>
                        <a:rPr lang="en-US" dirty="0" err="1"/>
                        <a:t>tiếp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UART, PWM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I2C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UART, PWM, Analog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414446"/>
                  </a:ext>
                </a:extLst>
              </a:tr>
              <a:tr h="434003">
                <a:tc>
                  <a:txBody>
                    <a:bodyPr/>
                    <a:lstStyle/>
                    <a:p>
                      <a:r>
                        <a:rPr lang="en-US" dirty="0"/>
                        <a:t>Thông </a:t>
                      </a:r>
                      <a:r>
                        <a:rPr lang="en-US" dirty="0" err="1"/>
                        <a:t>số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được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Nồng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độ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Nồng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độ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CO2, </a:t>
                      </a:r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khí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VOC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Nồng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độ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CO2, </a:t>
                      </a:r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nhiệt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độ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độ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ẩm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607961"/>
                  </a:ext>
                </a:extLst>
              </a:tr>
              <a:tr h="562761">
                <a:tc>
                  <a:txBody>
                    <a:bodyPr/>
                    <a:lstStyle/>
                    <a:p>
                      <a:r>
                        <a:rPr lang="en-US" dirty="0" err="1"/>
                        <a:t>Độ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sai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số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±50 ppm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Không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được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xác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định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chính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xác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±50 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511420"/>
                  </a:ext>
                </a:extLst>
              </a:tr>
              <a:tr h="434003">
                <a:tc>
                  <a:txBody>
                    <a:bodyPr/>
                    <a:lstStyle/>
                    <a:p>
                      <a:r>
                        <a:rPr lang="en-US" dirty="0" err="1"/>
                        <a:t>Giá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tiền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630.000đ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115,000đ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950.000đ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89102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1C18F96-144C-C2DC-07B1-29FCFED44C1F}"/>
              </a:ext>
            </a:extLst>
          </p:cNvPr>
          <p:cNvSpPr txBox="1"/>
          <p:nvPr/>
        </p:nvSpPr>
        <p:spPr>
          <a:xfrm>
            <a:off x="749073" y="5844564"/>
            <a:ext cx="10741242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=&gt; </a:t>
            </a:r>
            <a:r>
              <a:rPr lang="en-US" b="1" dirty="0" err="1"/>
              <a:t>Lựa</a:t>
            </a:r>
            <a:r>
              <a:rPr lang="en-US" b="1" dirty="0"/>
              <a:t> </a:t>
            </a:r>
            <a:r>
              <a:rPr lang="en-US" b="1" dirty="0" err="1"/>
              <a:t>chọn</a:t>
            </a:r>
            <a:r>
              <a:rPr lang="en-US" b="1" dirty="0"/>
              <a:t> </a:t>
            </a:r>
            <a:r>
              <a:rPr lang="en-US" b="1" dirty="0" err="1"/>
              <a:t>cảm</a:t>
            </a:r>
            <a:r>
              <a:rPr lang="en-US" b="1" dirty="0"/>
              <a:t> </a:t>
            </a:r>
            <a:r>
              <a:rPr lang="en-US" b="1" dirty="0" err="1"/>
              <a:t>biến</a:t>
            </a:r>
            <a:r>
              <a:rPr lang="en-US" b="1" dirty="0"/>
              <a:t> CO2 MHZ14A</a:t>
            </a:r>
          </a:p>
        </p:txBody>
      </p:sp>
      <p:pic>
        <p:nvPicPr>
          <p:cNvPr id="5" name="Picture 4" descr="Cảm biến khí CO2 MH-Z19">
            <a:extLst>
              <a:ext uri="{FF2B5EF4-FFF2-40B4-BE49-F238E27FC236}">
                <a16:creationId xmlns:a16="http://schemas.microsoft.com/office/drawing/2014/main" id="{423E4A9D-8FE1-43AE-AAA6-B126D527FE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612" y="1868889"/>
            <a:ext cx="917442" cy="505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D62D2D-E850-21E4-0606-4C1C155FAF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948" y="1845218"/>
            <a:ext cx="679768" cy="552450"/>
          </a:xfrm>
          <a:prstGeom prst="rect">
            <a:avLst/>
          </a:prstGeom>
          <a:noFill/>
        </p:spPr>
      </p:pic>
      <p:pic>
        <p:nvPicPr>
          <p:cNvPr id="10" name="Picture 9" descr="Wholesale Miễn Phí Vận Chuyển Giá Mh-z14a Carbon Dioxide Module Mhz14  MH-Z14 Ndir Co2 Cảm Biến From m.alibaba.com">
            <a:extLst>
              <a:ext uri="{FF2B5EF4-FFF2-40B4-BE49-F238E27FC236}">
                <a16:creationId xmlns:a16="http://schemas.microsoft.com/office/drawing/2014/main" id="{BAA2F82D-7D5D-E43F-7694-D92E02F5FAB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04" b="13863"/>
          <a:stretch/>
        </p:blipFill>
        <p:spPr bwMode="auto">
          <a:xfrm>
            <a:off x="9412610" y="1868889"/>
            <a:ext cx="803770" cy="552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827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EA36C3A1-C773-2752-3A6F-F3B2257F8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D790-B828-4B3C-9A03-A05CABE56E00}" type="datetime1">
              <a:rPr lang="en-US" smtClean="0"/>
              <a:t>8/8/2023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E7BC9A58-3407-62BE-E62A-BE0F12090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Signal Processing and Radio Communications Lab</a:t>
            </a:r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DADABADB-1C56-1FC4-B587-C2D6F194C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6A181361-6459-B174-6DBB-3F8D41DD9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645" y="2213557"/>
            <a:ext cx="1393171" cy="1256740"/>
          </a:xfrm>
          <a:prstGeom prst="rect">
            <a:avLst/>
          </a:prstGeom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967DE9ED-2DFD-4D87-E857-03A5369E3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970" y="2026822"/>
            <a:ext cx="1660147" cy="1527093"/>
          </a:xfrm>
          <a:prstGeom prst="rect">
            <a:avLst/>
          </a:prstGeom>
        </p:spPr>
      </p:pic>
      <p:pic>
        <p:nvPicPr>
          <p:cNvPr id="18" name="Hình ảnh 17">
            <a:extLst>
              <a:ext uri="{FF2B5EF4-FFF2-40B4-BE49-F238E27FC236}">
                <a16:creationId xmlns:a16="http://schemas.microsoft.com/office/drawing/2014/main" id="{8B355359-D250-3B2A-1C02-C3D427B1E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4889" y="1470779"/>
            <a:ext cx="2276576" cy="1913051"/>
          </a:xfrm>
          <a:prstGeom prst="rect">
            <a:avLst/>
          </a:prstGeom>
        </p:spPr>
      </p:pic>
      <p:pic>
        <p:nvPicPr>
          <p:cNvPr id="20" name="Hình ảnh 19">
            <a:extLst>
              <a:ext uri="{FF2B5EF4-FFF2-40B4-BE49-F238E27FC236}">
                <a16:creationId xmlns:a16="http://schemas.microsoft.com/office/drawing/2014/main" id="{0EB519B3-D43E-94CB-FA24-A157B0084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3121" y="3731180"/>
            <a:ext cx="2425142" cy="2205582"/>
          </a:xfrm>
          <a:prstGeom prst="rect">
            <a:avLst/>
          </a:prstGeom>
        </p:spPr>
      </p:pic>
      <p:pic>
        <p:nvPicPr>
          <p:cNvPr id="22" name="Hình ảnh 21">
            <a:extLst>
              <a:ext uri="{FF2B5EF4-FFF2-40B4-BE49-F238E27FC236}">
                <a16:creationId xmlns:a16="http://schemas.microsoft.com/office/drawing/2014/main" id="{44EC61A4-10D2-F036-E667-0903E66035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5864" y="4540953"/>
            <a:ext cx="2264360" cy="1609713"/>
          </a:xfrm>
          <a:prstGeom prst="rect">
            <a:avLst/>
          </a:prstGeom>
        </p:spPr>
      </p:pic>
      <p:sp>
        <p:nvSpPr>
          <p:cNvPr id="23" name="Hộp Văn bản 22">
            <a:extLst>
              <a:ext uri="{FF2B5EF4-FFF2-40B4-BE49-F238E27FC236}">
                <a16:creationId xmlns:a16="http://schemas.microsoft.com/office/drawing/2014/main" id="{7FB3C318-4A5F-F892-7395-895DCDBEC29E}"/>
              </a:ext>
            </a:extLst>
          </p:cNvPr>
          <p:cNvSpPr txBox="1"/>
          <p:nvPr/>
        </p:nvSpPr>
        <p:spPr>
          <a:xfrm>
            <a:off x="1286417" y="3641735"/>
            <a:ext cx="1125629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PMS7003</a:t>
            </a:r>
          </a:p>
        </p:txBody>
      </p:sp>
      <p:sp>
        <p:nvSpPr>
          <p:cNvPr id="24" name="Hộp Văn bản 23">
            <a:extLst>
              <a:ext uri="{FF2B5EF4-FFF2-40B4-BE49-F238E27FC236}">
                <a16:creationId xmlns:a16="http://schemas.microsoft.com/office/drawing/2014/main" id="{B1E623B7-1E82-15B6-2057-E73BF13903BC}"/>
              </a:ext>
            </a:extLst>
          </p:cNvPr>
          <p:cNvSpPr txBox="1"/>
          <p:nvPr/>
        </p:nvSpPr>
        <p:spPr>
          <a:xfrm>
            <a:off x="5102517" y="3684034"/>
            <a:ext cx="1031051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BME280</a:t>
            </a:r>
          </a:p>
        </p:txBody>
      </p: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6A76EB25-9EFE-5658-50DB-9177E31D6B94}"/>
              </a:ext>
            </a:extLst>
          </p:cNvPr>
          <p:cNvSpPr txBox="1"/>
          <p:nvPr/>
        </p:nvSpPr>
        <p:spPr>
          <a:xfrm>
            <a:off x="9017000" y="3507531"/>
            <a:ext cx="817853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ESP32</a:t>
            </a:r>
          </a:p>
        </p:txBody>
      </p:sp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1AF47DD1-5EEB-6162-68D3-CB5E658D6F6D}"/>
              </a:ext>
            </a:extLst>
          </p:cNvPr>
          <p:cNvSpPr txBox="1"/>
          <p:nvPr/>
        </p:nvSpPr>
        <p:spPr>
          <a:xfrm>
            <a:off x="5199196" y="6088576"/>
            <a:ext cx="567784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</a:t>
            </a:r>
          </a:p>
        </p:txBody>
      </p:sp>
      <p:sp>
        <p:nvSpPr>
          <p:cNvPr id="27" name="Hộp Văn bản 26">
            <a:extLst>
              <a:ext uri="{FF2B5EF4-FFF2-40B4-BE49-F238E27FC236}">
                <a16:creationId xmlns:a16="http://schemas.microsoft.com/office/drawing/2014/main" id="{0478F7B9-8344-8B99-947A-B7F76E05887D}"/>
              </a:ext>
            </a:extLst>
          </p:cNvPr>
          <p:cNvSpPr txBox="1"/>
          <p:nvPr/>
        </p:nvSpPr>
        <p:spPr>
          <a:xfrm>
            <a:off x="1000231" y="5864010"/>
            <a:ext cx="1444178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b="0" i="0" dirty="0">
                <a:solidFill>
                  <a:srgbClr val="111111"/>
                </a:solidFill>
                <a:effectLst/>
                <a:latin typeface="BlinkMacSystemFont"/>
              </a:rPr>
              <a:t>CO2 MHZ14A</a:t>
            </a:r>
          </a:p>
        </p:txBody>
      </p:sp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934C517B-5E51-982C-611C-1AA17DDD917D}"/>
              </a:ext>
            </a:extLst>
          </p:cNvPr>
          <p:cNvSpPr txBox="1"/>
          <p:nvPr/>
        </p:nvSpPr>
        <p:spPr>
          <a:xfrm>
            <a:off x="8194889" y="5864237"/>
            <a:ext cx="2621230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Amplifier Module LM386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êu đề 5">
            <a:extLst>
              <a:ext uri="{FF2B5EF4-FFF2-40B4-BE49-F238E27FC236}">
                <a16:creationId xmlns:a16="http://schemas.microsoft.com/office/drawing/2014/main" id="{731ED558-4811-413D-506E-3311BA7BE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" y="300838"/>
            <a:ext cx="10693854" cy="754842"/>
          </a:xfrm>
        </p:spPr>
        <p:txBody>
          <a:bodyPr/>
          <a:lstStyle/>
          <a:p>
            <a:r>
              <a:rPr lang="en-US" dirty="0"/>
              <a:t>2. </a:t>
            </a:r>
            <a:r>
              <a:rPr lang="en-US" sz="3600" dirty="0" err="1"/>
              <a:t>Phân</a:t>
            </a:r>
            <a:r>
              <a:rPr lang="en-US" sz="3600" dirty="0"/>
              <a:t> </a:t>
            </a:r>
            <a:r>
              <a:rPr lang="en-US" sz="3600" dirty="0" err="1"/>
              <a:t>tích</a:t>
            </a:r>
            <a:r>
              <a:rPr lang="en-US" sz="3600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11" name="Tiêu đề 5">
            <a:extLst>
              <a:ext uri="{FF2B5EF4-FFF2-40B4-BE49-F238E27FC236}">
                <a16:creationId xmlns:a16="http://schemas.microsoft.com/office/drawing/2014/main" id="{F69424D5-C05E-0956-17E7-140E55E8BC12}"/>
              </a:ext>
            </a:extLst>
          </p:cNvPr>
          <p:cNvSpPr txBox="1">
            <a:spLocks/>
          </p:cNvSpPr>
          <p:nvPr/>
        </p:nvSpPr>
        <p:spPr>
          <a:xfrm>
            <a:off x="749073" y="1403055"/>
            <a:ext cx="10693854" cy="754842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400" dirty="0"/>
              <a:t>2.6 Danh </a:t>
            </a:r>
            <a:r>
              <a:rPr lang="en-US" sz="2400" dirty="0" err="1"/>
              <a:t>sách</a:t>
            </a:r>
            <a:r>
              <a:rPr lang="en-US" sz="2400" dirty="0"/>
              <a:t> Linh </a:t>
            </a:r>
            <a:r>
              <a:rPr lang="en-US" sz="2400" dirty="0" err="1"/>
              <a:t>kiện</a:t>
            </a:r>
            <a:r>
              <a:rPr lang="en-US" sz="2400" dirty="0"/>
              <a:t> </a:t>
            </a:r>
            <a:r>
              <a:rPr lang="en-US" sz="2400" dirty="0" err="1"/>
              <a:t>sử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9F5E69E3-F732-A0FC-200E-5ADE36488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247" y="4080363"/>
            <a:ext cx="2303114" cy="172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56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EA36C3A1-C773-2752-3A6F-F3B2257F8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D790-B828-4B3C-9A03-A05CABE56E00}" type="datetime1">
              <a:rPr lang="en-US" smtClean="0"/>
              <a:t>8/8/2023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E7BC9A58-3407-62BE-E62A-BE0F12090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Signal Processing and Radio Communications Lab</a:t>
            </a:r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DADABADB-1C56-1FC4-B587-C2D6F194C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13</a:t>
            </a:fld>
            <a:endParaRPr lang="en-US" dirty="0"/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6A181361-6459-B174-6DBB-3F8D41DD9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364" y="1975580"/>
            <a:ext cx="1393171" cy="1256740"/>
          </a:xfrm>
          <a:prstGeom prst="rect">
            <a:avLst/>
          </a:prstGeom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967DE9ED-2DFD-4D87-E857-03A5369E3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826" y="1741725"/>
            <a:ext cx="1660147" cy="1527093"/>
          </a:xfrm>
          <a:prstGeom prst="rect">
            <a:avLst/>
          </a:prstGeom>
        </p:spPr>
      </p:pic>
      <p:sp>
        <p:nvSpPr>
          <p:cNvPr id="23" name="Hộp Văn bản 22">
            <a:extLst>
              <a:ext uri="{FF2B5EF4-FFF2-40B4-BE49-F238E27FC236}">
                <a16:creationId xmlns:a16="http://schemas.microsoft.com/office/drawing/2014/main" id="{7FB3C318-4A5F-F892-7395-895DCDBEC29E}"/>
              </a:ext>
            </a:extLst>
          </p:cNvPr>
          <p:cNvSpPr txBox="1"/>
          <p:nvPr/>
        </p:nvSpPr>
        <p:spPr>
          <a:xfrm>
            <a:off x="2010134" y="3456558"/>
            <a:ext cx="1125629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PMS7003</a:t>
            </a:r>
          </a:p>
        </p:txBody>
      </p:sp>
      <p:sp>
        <p:nvSpPr>
          <p:cNvPr id="24" name="Hộp Văn bản 23">
            <a:extLst>
              <a:ext uri="{FF2B5EF4-FFF2-40B4-BE49-F238E27FC236}">
                <a16:creationId xmlns:a16="http://schemas.microsoft.com/office/drawing/2014/main" id="{B1E623B7-1E82-15B6-2057-E73BF13903BC}"/>
              </a:ext>
            </a:extLst>
          </p:cNvPr>
          <p:cNvSpPr txBox="1"/>
          <p:nvPr/>
        </p:nvSpPr>
        <p:spPr>
          <a:xfrm>
            <a:off x="8937076" y="3322838"/>
            <a:ext cx="1031051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BME280</a:t>
            </a:r>
          </a:p>
        </p:txBody>
      </p:sp>
      <p:sp>
        <p:nvSpPr>
          <p:cNvPr id="9" name="Tiêu đề 5">
            <a:extLst>
              <a:ext uri="{FF2B5EF4-FFF2-40B4-BE49-F238E27FC236}">
                <a16:creationId xmlns:a16="http://schemas.microsoft.com/office/drawing/2014/main" id="{731ED558-4811-413D-506E-3311BA7BE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" y="300838"/>
            <a:ext cx="10693854" cy="754842"/>
          </a:xfrm>
        </p:spPr>
        <p:txBody>
          <a:bodyPr/>
          <a:lstStyle/>
          <a:p>
            <a:r>
              <a:rPr lang="en-US" dirty="0"/>
              <a:t>2. </a:t>
            </a:r>
            <a:r>
              <a:rPr lang="en-US" sz="3600" dirty="0" err="1"/>
              <a:t>Phân</a:t>
            </a:r>
            <a:r>
              <a:rPr lang="en-US" sz="3600" dirty="0"/>
              <a:t> </a:t>
            </a:r>
            <a:r>
              <a:rPr lang="en-US" sz="3600" dirty="0" err="1"/>
              <a:t>tích</a:t>
            </a:r>
            <a:r>
              <a:rPr lang="en-US" sz="3600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11" name="Tiêu đề 5">
            <a:extLst>
              <a:ext uri="{FF2B5EF4-FFF2-40B4-BE49-F238E27FC236}">
                <a16:creationId xmlns:a16="http://schemas.microsoft.com/office/drawing/2014/main" id="{F69424D5-C05E-0956-17E7-140E55E8BC12}"/>
              </a:ext>
            </a:extLst>
          </p:cNvPr>
          <p:cNvSpPr txBox="1">
            <a:spLocks/>
          </p:cNvSpPr>
          <p:nvPr/>
        </p:nvSpPr>
        <p:spPr>
          <a:xfrm>
            <a:off x="749073" y="1403055"/>
            <a:ext cx="10693854" cy="754842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400" dirty="0"/>
              <a:t>2.6 Danh </a:t>
            </a:r>
            <a:r>
              <a:rPr lang="en-US" sz="2400" dirty="0" err="1"/>
              <a:t>sách</a:t>
            </a:r>
            <a:r>
              <a:rPr lang="en-US" sz="2400" dirty="0"/>
              <a:t> Linh </a:t>
            </a:r>
            <a:r>
              <a:rPr lang="en-US" sz="2400" dirty="0" err="1"/>
              <a:t>kiện</a:t>
            </a:r>
            <a:r>
              <a:rPr lang="en-US" sz="2400" dirty="0"/>
              <a:t> </a:t>
            </a:r>
            <a:r>
              <a:rPr lang="en-US" sz="2400" dirty="0" err="1"/>
              <a:t>sử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5" name="Bảng 5">
            <a:extLst>
              <a:ext uri="{FF2B5EF4-FFF2-40B4-BE49-F238E27FC236}">
                <a16:creationId xmlns:a16="http://schemas.microsoft.com/office/drawing/2014/main" id="{B4D82717-374D-9CCF-DC88-EC5720CF4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253452"/>
              </p:ext>
            </p:extLst>
          </p:nvPr>
        </p:nvGraphicFramePr>
        <p:xfrm>
          <a:off x="416218" y="3981405"/>
          <a:ext cx="5149784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4741">
                  <a:extLst>
                    <a:ext uri="{9D8B030D-6E8A-4147-A177-3AD203B41FA5}">
                      <a16:colId xmlns:a16="http://schemas.microsoft.com/office/drawing/2014/main" val="1727939398"/>
                    </a:ext>
                  </a:extLst>
                </a:gridCol>
                <a:gridCol w="3415043">
                  <a:extLst>
                    <a:ext uri="{9D8B030D-6E8A-4147-A177-3AD203B41FA5}">
                      <a16:colId xmlns:a16="http://schemas.microsoft.com/office/drawing/2014/main" val="2870027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PMS7003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619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Giao </a:t>
                      </a:r>
                      <a:r>
                        <a:rPr lang="en-US" dirty="0" err="1"/>
                        <a:t>tiếp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68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Điện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áp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hoạt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động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4.5~5.5VDC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31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Các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thông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số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0.3~1.0 / 1.0~2.5 / 2.5~10 </a:t>
                      </a:r>
                      <a:r>
                        <a:rPr kumimoji="0"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Micrometer（μm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9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Sai </a:t>
                      </a:r>
                      <a:r>
                        <a:rPr lang="en-US" dirty="0" err="1"/>
                        <a:t>số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kumimoji="0"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891136"/>
                  </a:ext>
                </a:extLst>
              </a:tr>
            </a:tbl>
          </a:graphicData>
        </a:graphic>
      </p:graphicFrame>
      <p:graphicFrame>
        <p:nvGraphicFramePr>
          <p:cNvPr id="6" name="Bảng 5">
            <a:extLst>
              <a:ext uri="{FF2B5EF4-FFF2-40B4-BE49-F238E27FC236}">
                <a16:creationId xmlns:a16="http://schemas.microsoft.com/office/drawing/2014/main" id="{227AD27C-41F9-8E3A-F529-DBAEA5A495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509736"/>
              </p:ext>
            </p:extLst>
          </p:nvPr>
        </p:nvGraphicFramePr>
        <p:xfrm>
          <a:off x="6096000" y="3979540"/>
          <a:ext cx="5534025" cy="24245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175">
                  <a:extLst>
                    <a:ext uri="{9D8B030D-6E8A-4147-A177-3AD203B41FA5}">
                      <a16:colId xmlns:a16="http://schemas.microsoft.com/office/drawing/2014/main" val="1727939398"/>
                    </a:ext>
                  </a:extLst>
                </a:gridCol>
                <a:gridCol w="3371850">
                  <a:extLst>
                    <a:ext uri="{9D8B030D-6E8A-4147-A177-3AD203B41FA5}">
                      <a16:colId xmlns:a16="http://schemas.microsoft.com/office/drawing/2014/main" val="2870027347"/>
                    </a:ext>
                  </a:extLst>
                </a:gridCol>
              </a:tblGrid>
              <a:tr h="312289">
                <a:tc>
                  <a:txBody>
                    <a:bodyPr/>
                    <a:lstStyle/>
                    <a:p>
                      <a:r>
                        <a:rPr lang="en-US" dirty="0"/>
                        <a:t>BME280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619167"/>
                  </a:ext>
                </a:extLst>
              </a:tr>
              <a:tr h="312289">
                <a:tc>
                  <a:txBody>
                    <a:bodyPr/>
                    <a:lstStyle/>
                    <a:p>
                      <a:r>
                        <a:rPr lang="en-US" dirty="0"/>
                        <a:t>Giao </a:t>
                      </a:r>
                      <a:r>
                        <a:rPr lang="en-US" dirty="0" err="1"/>
                        <a:t>tiếp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I2C, SPI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68337"/>
                  </a:ext>
                </a:extLst>
              </a:tr>
              <a:tr h="546506">
                <a:tc>
                  <a:txBody>
                    <a:bodyPr/>
                    <a:lstStyle/>
                    <a:p>
                      <a:r>
                        <a:rPr lang="en-US" dirty="0" err="1"/>
                        <a:t>Điện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áp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hoạt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động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1,71 V </a:t>
                      </a:r>
                      <a:r>
                        <a:rPr kumimoji="0"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đến</a:t>
                      </a:r>
                      <a:r>
                        <a:rPr kumimoji="0"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3,6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31130"/>
                  </a:ext>
                </a:extLst>
              </a:tr>
              <a:tr h="312289">
                <a:tc>
                  <a:txBody>
                    <a:bodyPr/>
                    <a:lstStyle/>
                    <a:p>
                      <a:r>
                        <a:rPr lang="en-US" dirty="0" err="1"/>
                        <a:t>Các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thông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số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Nhiệt</a:t>
                      </a:r>
                      <a:r>
                        <a:rPr kumimoji="0"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độ</a:t>
                      </a:r>
                      <a:r>
                        <a:rPr kumimoji="0"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độ</a:t>
                      </a:r>
                      <a:r>
                        <a:rPr kumimoji="0"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ẩm</a:t>
                      </a:r>
                      <a:r>
                        <a:rPr kumimoji="0"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áp</a:t>
                      </a:r>
                      <a:r>
                        <a:rPr kumimoji="0"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suất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99158"/>
                  </a:ext>
                </a:extLst>
              </a:tr>
              <a:tr h="780723">
                <a:tc>
                  <a:txBody>
                    <a:bodyPr/>
                    <a:lstStyle/>
                    <a:p>
                      <a:r>
                        <a:rPr lang="en-US" dirty="0"/>
                        <a:t>Sai </a:t>
                      </a:r>
                      <a:r>
                        <a:rPr lang="en-US" dirty="0" err="1"/>
                        <a:t>số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Nhiệt độ: -40°C đến +85°C, Độ ẩm: 0% đến 100%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891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563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ình ảnh 11">
            <a:extLst>
              <a:ext uri="{FF2B5EF4-FFF2-40B4-BE49-F238E27FC236}">
                <a16:creationId xmlns:a16="http://schemas.microsoft.com/office/drawing/2014/main" id="{431FDFC9-1E9E-B1C0-05B7-0EE504B80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71" y="2384235"/>
            <a:ext cx="4412610" cy="3310705"/>
          </a:xfrm>
          <a:prstGeom prst="rect">
            <a:avLst/>
          </a:prstGeom>
        </p:spPr>
      </p:pic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EA36C3A1-C773-2752-3A6F-F3B2257F8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D790-B828-4B3C-9A03-A05CABE56E00}" type="datetime1">
              <a:rPr lang="en-US" smtClean="0"/>
              <a:t>8/8/2023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E7BC9A58-3407-62BE-E62A-BE0F12090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Signal Processing and Radio Communications Lab</a:t>
            </a:r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DADABADB-1C56-1FC4-B587-C2D6F194C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14</a:t>
            </a:fld>
            <a:endParaRPr lang="en-US" dirty="0"/>
          </a:p>
        </p:txBody>
      </p:sp>
      <p:sp>
        <p:nvSpPr>
          <p:cNvPr id="23" name="Hộp Văn bản 22">
            <a:extLst>
              <a:ext uri="{FF2B5EF4-FFF2-40B4-BE49-F238E27FC236}">
                <a16:creationId xmlns:a16="http://schemas.microsoft.com/office/drawing/2014/main" id="{7FB3C318-4A5F-F892-7395-895DCDBEC29E}"/>
              </a:ext>
            </a:extLst>
          </p:cNvPr>
          <p:cNvSpPr txBox="1"/>
          <p:nvPr/>
        </p:nvSpPr>
        <p:spPr>
          <a:xfrm>
            <a:off x="6950548" y="2382248"/>
            <a:ext cx="1677062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CO2 MHZ14A</a:t>
            </a:r>
          </a:p>
        </p:txBody>
      </p:sp>
      <p:sp>
        <p:nvSpPr>
          <p:cNvPr id="9" name="Tiêu đề 5">
            <a:extLst>
              <a:ext uri="{FF2B5EF4-FFF2-40B4-BE49-F238E27FC236}">
                <a16:creationId xmlns:a16="http://schemas.microsoft.com/office/drawing/2014/main" id="{731ED558-4811-413D-506E-3311BA7BE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" y="300838"/>
            <a:ext cx="10693854" cy="754842"/>
          </a:xfrm>
        </p:spPr>
        <p:txBody>
          <a:bodyPr/>
          <a:lstStyle/>
          <a:p>
            <a:r>
              <a:rPr lang="en-US" dirty="0"/>
              <a:t>2. </a:t>
            </a:r>
            <a:r>
              <a:rPr lang="en-US" sz="3600" dirty="0" err="1"/>
              <a:t>Phân</a:t>
            </a:r>
            <a:r>
              <a:rPr lang="en-US" sz="3600" dirty="0"/>
              <a:t> </a:t>
            </a:r>
            <a:r>
              <a:rPr lang="en-US" sz="3600" dirty="0" err="1"/>
              <a:t>tích</a:t>
            </a:r>
            <a:r>
              <a:rPr lang="en-US" sz="3600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11" name="Tiêu đề 5">
            <a:extLst>
              <a:ext uri="{FF2B5EF4-FFF2-40B4-BE49-F238E27FC236}">
                <a16:creationId xmlns:a16="http://schemas.microsoft.com/office/drawing/2014/main" id="{F69424D5-C05E-0956-17E7-140E55E8BC12}"/>
              </a:ext>
            </a:extLst>
          </p:cNvPr>
          <p:cNvSpPr txBox="1">
            <a:spLocks/>
          </p:cNvSpPr>
          <p:nvPr/>
        </p:nvSpPr>
        <p:spPr>
          <a:xfrm>
            <a:off x="749073" y="1403055"/>
            <a:ext cx="10693854" cy="754842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400" dirty="0"/>
              <a:t>2.6 Danh </a:t>
            </a:r>
            <a:r>
              <a:rPr lang="en-US" sz="2400" dirty="0" err="1"/>
              <a:t>sách</a:t>
            </a:r>
            <a:r>
              <a:rPr lang="en-US" sz="2400" dirty="0"/>
              <a:t> Linh </a:t>
            </a:r>
            <a:r>
              <a:rPr lang="en-US" sz="2400" dirty="0" err="1"/>
              <a:t>kiện</a:t>
            </a:r>
            <a:r>
              <a:rPr lang="en-US" sz="2400" dirty="0"/>
              <a:t> </a:t>
            </a:r>
            <a:r>
              <a:rPr lang="en-US" sz="2400" dirty="0" err="1"/>
              <a:t>sử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5" name="Bảng 5">
            <a:extLst>
              <a:ext uri="{FF2B5EF4-FFF2-40B4-BE49-F238E27FC236}">
                <a16:creationId xmlns:a16="http://schemas.microsoft.com/office/drawing/2014/main" id="{B4D82717-374D-9CCF-DC88-EC5720CF4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111070"/>
              </p:ext>
            </p:extLst>
          </p:nvPr>
        </p:nvGraphicFramePr>
        <p:xfrm>
          <a:off x="5492880" y="2975931"/>
          <a:ext cx="5787829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9671">
                  <a:extLst>
                    <a:ext uri="{9D8B030D-6E8A-4147-A177-3AD203B41FA5}">
                      <a16:colId xmlns:a16="http://schemas.microsoft.com/office/drawing/2014/main" val="1727939398"/>
                    </a:ext>
                  </a:extLst>
                </a:gridCol>
                <a:gridCol w="3838158">
                  <a:extLst>
                    <a:ext uri="{9D8B030D-6E8A-4147-A177-3AD203B41FA5}">
                      <a16:colId xmlns:a16="http://schemas.microsoft.com/office/drawing/2014/main" val="2870027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MHZ14A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619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Giao </a:t>
                      </a:r>
                      <a:r>
                        <a:rPr lang="en-US" dirty="0" err="1"/>
                        <a:t>tiếp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UART , PWM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68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Điện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áp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hoạt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động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5V DC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31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Các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thông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số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Phát</a:t>
                      </a:r>
                      <a:r>
                        <a:rPr kumimoji="0"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hiện</a:t>
                      </a:r>
                      <a:r>
                        <a:rPr kumimoji="0"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khí</a:t>
                      </a:r>
                      <a:r>
                        <a:rPr kumimoji="0"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9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Sai </a:t>
                      </a:r>
                      <a:r>
                        <a:rPr lang="en-US" dirty="0" err="1"/>
                        <a:t>số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 </a:t>
                      </a:r>
                      <a:r>
                        <a:rPr lang="en-US" dirty="0"/>
                        <a:t>50 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891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715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0FD41306-CA06-561F-C24E-21BFE8AC1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D790-B828-4B3C-9A03-A05CABE56E00}" type="datetime1">
              <a:rPr lang="en-US" smtClean="0"/>
              <a:t>8/8/2023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E26FA718-7ED5-7F80-8E2A-50974151E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Signal Processing and Radio Communications Lab</a:t>
            </a:r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940174C2-511A-F3F2-007A-1AF376526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Tiêu đề 5">
            <a:extLst>
              <a:ext uri="{FF2B5EF4-FFF2-40B4-BE49-F238E27FC236}">
                <a16:creationId xmlns:a16="http://schemas.microsoft.com/office/drawing/2014/main" id="{3F300F77-A44C-EE9E-980C-EB8C3E992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Lý </a:t>
            </a:r>
            <a:r>
              <a:rPr lang="en-US" dirty="0" err="1"/>
              <a:t>thuyết</a:t>
            </a:r>
            <a:r>
              <a:rPr lang="en-US" dirty="0"/>
              <a:t> DS-Evidence</a:t>
            </a:r>
          </a:p>
        </p:txBody>
      </p:sp>
      <p:pic>
        <p:nvPicPr>
          <p:cNvPr id="12" name="Hình ảnh 11">
            <a:extLst>
              <a:ext uri="{FF2B5EF4-FFF2-40B4-BE49-F238E27FC236}">
                <a16:creationId xmlns:a16="http://schemas.microsoft.com/office/drawing/2014/main" id="{9FFD90B9-2357-A9B3-58B0-27AA4BB6D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950" y="1144095"/>
            <a:ext cx="5560099" cy="1639342"/>
          </a:xfrm>
          <a:prstGeom prst="rect">
            <a:avLst/>
          </a:prstGeom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20678ED7-1015-8B3C-8A59-03079CF9F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157" y="3216231"/>
            <a:ext cx="3255685" cy="1200328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FE842556-66F0-F811-8085-45A420D4F859}"/>
              </a:ext>
            </a:extLst>
          </p:cNvPr>
          <p:cNvSpPr txBox="1"/>
          <p:nvPr/>
        </p:nvSpPr>
        <p:spPr>
          <a:xfrm>
            <a:off x="7255067" y="4980386"/>
            <a:ext cx="4585480" cy="92333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K là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đảm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M(C ) ≤ 1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M1(Ai) và M2(</a:t>
            </a:r>
            <a:r>
              <a:rPr lang="en-US" dirty="0" err="1"/>
              <a:t>Bj</a:t>
            </a:r>
            <a:r>
              <a:rPr lang="en-US" dirty="0"/>
              <a:t>) là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2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M(Ai) ∩ M(</a:t>
            </a:r>
            <a:r>
              <a:rPr lang="en-US" dirty="0" err="1"/>
              <a:t>Bj</a:t>
            </a:r>
            <a:r>
              <a:rPr lang="en-US" dirty="0"/>
              <a:t>) =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Ø</a:t>
            </a:r>
            <a:r>
              <a:rPr lang="en-US" dirty="0"/>
              <a:t> </a:t>
            </a:r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A3DF8FB6-C365-5B90-03EF-F33018CD2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946" y="3508579"/>
            <a:ext cx="3579450" cy="949960"/>
          </a:xfrm>
          <a:prstGeom prst="rect">
            <a:avLst/>
          </a:prstGeom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E1CC7345-04C4-7AB7-3525-5DD6580B8CA7}"/>
              </a:ext>
            </a:extLst>
          </p:cNvPr>
          <p:cNvSpPr txBox="1"/>
          <p:nvPr/>
        </p:nvSpPr>
        <p:spPr>
          <a:xfrm>
            <a:off x="812801" y="5032404"/>
            <a:ext cx="4490720" cy="92333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M1(Ai) và M2(</a:t>
            </a:r>
            <a:r>
              <a:rPr lang="en-US" dirty="0" err="1"/>
              <a:t>Bj</a:t>
            </a:r>
            <a:r>
              <a:rPr lang="en-US" dirty="0"/>
              <a:t>) là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2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M(Ai) ∩ M(</a:t>
            </a:r>
            <a:r>
              <a:rPr lang="en-US" dirty="0" err="1"/>
              <a:t>Bj</a:t>
            </a:r>
            <a:r>
              <a:rPr lang="en-US" dirty="0"/>
              <a:t>) ≠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Ø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grpSp>
        <p:nvGrpSpPr>
          <p:cNvPr id="28" name="Nhóm 27">
            <a:extLst>
              <a:ext uri="{FF2B5EF4-FFF2-40B4-BE49-F238E27FC236}">
                <a16:creationId xmlns:a16="http://schemas.microsoft.com/office/drawing/2014/main" id="{AD395307-430C-8390-189F-505905809A02}"/>
              </a:ext>
            </a:extLst>
          </p:cNvPr>
          <p:cNvGrpSpPr/>
          <p:nvPr/>
        </p:nvGrpSpPr>
        <p:grpSpPr>
          <a:xfrm>
            <a:off x="2904671" y="2783437"/>
            <a:ext cx="6213929" cy="725142"/>
            <a:chOff x="2904671" y="2783437"/>
            <a:chExt cx="6213929" cy="725142"/>
          </a:xfrm>
        </p:grpSpPr>
        <p:cxnSp>
          <p:nvCxnSpPr>
            <p:cNvPr id="13" name="Đường nối Thẳng 12">
              <a:extLst>
                <a:ext uri="{FF2B5EF4-FFF2-40B4-BE49-F238E27FC236}">
                  <a16:creationId xmlns:a16="http://schemas.microsoft.com/office/drawing/2014/main" id="{4F943B2B-7EB3-80AD-24AF-CAEE9EC5C64F}"/>
                </a:ext>
              </a:extLst>
            </p:cNvPr>
            <p:cNvCxnSpPr>
              <a:cxnSpLocks/>
            </p:cNvCxnSpPr>
            <p:nvPr/>
          </p:nvCxnSpPr>
          <p:spPr>
            <a:xfrm>
              <a:off x="2904671" y="3216231"/>
              <a:ext cx="6213929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Đường kết nối Mũi tên Thẳng 17">
              <a:extLst>
                <a:ext uri="{FF2B5EF4-FFF2-40B4-BE49-F238E27FC236}">
                  <a16:creationId xmlns:a16="http://schemas.microsoft.com/office/drawing/2014/main" id="{A0B2FBBF-16C2-959A-FCE3-740EB9E5B124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>
              <a:off x="2904671" y="3198495"/>
              <a:ext cx="0" cy="31008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Đường kết nối Mũi tên Thẳng 22">
              <a:extLst>
                <a:ext uri="{FF2B5EF4-FFF2-40B4-BE49-F238E27FC236}">
                  <a16:creationId xmlns:a16="http://schemas.microsoft.com/office/drawing/2014/main" id="{DC775200-67F6-3CCC-44CD-9A567BB9595E}"/>
                </a:ext>
              </a:extLst>
            </p:cNvPr>
            <p:cNvCxnSpPr>
              <a:cxnSpLocks/>
            </p:cNvCxnSpPr>
            <p:nvPr/>
          </p:nvCxnSpPr>
          <p:spPr>
            <a:xfrm>
              <a:off x="9115230" y="3198495"/>
              <a:ext cx="0" cy="31008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Đường kết nối Mũi tên Thẳng 23">
              <a:extLst>
                <a:ext uri="{FF2B5EF4-FFF2-40B4-BE49-F238E27FC236}">
                  <a16:creationId xmlns:a16="http://schemas.microsoft.com/office/drawing/2014/main" id="{6B3B69BE-76A4-4B0F-4ADB-B23400846026}"/>
                </a:ext>
              </a:extLst>
            </p:cNvPr>
            <p:cNvCxnSpPr>
              <a:cxnSpLocks/>
            </p:cNvCxnSpPr>
            <p:nvPr/>
          </p:nvCxnSpPr>
          <p:spPr>
            <a:xfrm>
              <a:off x="6095999" y="2783437"/>
              <a:ext cx="0" cy="41505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Đường kết nối Mũi tên Thẳng 25">
            <a:extLst>
              <a:ext uri="{FF2B5EF4-FFF2-40B4-BE49-F238E27FC236}">
                <a16:creationId xmlns:a16="http://schemas.microsoft.com/office/drawing/2014/main" id="{0FDFEE7F-1C51-D330-A3C9-6A945C631AE1}"/>
              </a:ext>
            </a:extLst>
          </p:cNvPr>
          <p:cNvCxnSpPr>
            <a:cxnSpLocks/>
          </p:cNvCxnSpPr>
          <p:nvPr/>
        </p:nvCxnSpPr>
        <p:spPr>
          <a:xfrm>
            <a:off x="2702766" y="4565328"/>
            <a:ext cx="0" cy="4150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Đường kết nối Mũi tên Thẳng 26">
            <a:extLst>
              <a:ext uri="{FF2B5EF4-FFF2-40B4-BE49-F238E27FC236}">
                <a16:creationId xmlns:a16="http://schemas.microsoft.com/office/drawing/2014/main" id="{6372D4AB-27C9-9F86-476B-CF16443C528B}"/>
              </a:ext>
            </a:extLst>
          </p:cNvPr>
          <p:cNvCxnSpPr>
            <a:cxnSpLocks/>
          </p:cNvCxnSpPr>
          <p:nvPr/>
        </p:nvCxnSpPr>
        <p:spPr>
          <a:xfrm>
            <a:off x="9115230" y="4458539"/>
            <a:ext cx="0" cy="4150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41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0FD41306-CA06-561F-C24E-21BFE8AC1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D790-B828-4B3C-9A03-A05CABE56E00}" type="datetime1">
              <a:rPr lang="en-US" smtClean="0"/>
              <a:t>8/8/2023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E26FA718-7ED5-7F80-8E2A-50974151E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Signal Processing and Radio Communications Lab</a:t>
            </a:r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940174C2-511A-F3F2-007A-1AF376526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Tiêu đề 5">
            <a:extLst>
              <a:ext uri="{FF2B5EF4-FFF2-40B4-BE49-F238E27FC236}">
                <a16:creationId xmlns:a16="http://schemas.microsoft.com/office/drawing/2014/main" id="{3F300F77-A44C-EE9E-980C-EB8C3E992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Lý </a:t>
            </a:r>
            <a:r>
              <a:rPr lang="en-US" dirty="0" err="1"/>
              <a:t>thuyết</a:t>
            </a:r>
            <a:r>
              <a:rPr lang="en-US" dirty="0"/>
              <a:t> DS-Evidence</a:t>
            </a:r>
          </a:p>
        </p:txBody>
      </p:sp>
      <p:pic>
        <p:nvPicPr>
          <p:cNvPr id="12" name="Hình ảnh 11">
            <a:extLst>
              <a:ext uri="{FF2B5EF4-FFF2-40B4-BE49-F238E27FC236}">
                <a16:creationId xmlns:a16="http://schemas.microsoft.com/office/drawing/2014/main" id="{9FFD90B9-2357-A9B3-58B0-27AA4BB6D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423" y="1276007"/>
            <a:ext cx="5560099" cy="1639342"/>
          </a:xfrm>
          <a:prstGeom prst="rect">
            <a:avLst/>
          </a:prstGeom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20678ED7-1015-8B3C-8A59-03079CF9F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2957" y="3075108"/>
            <a:ext cx="2475128" cy="912547"/>
          </a:xfrm>
          <a:prstGeom prst="rect">
            <a:avLst/>
          </a:prstGeom>
        </p:spPr>
      </p:pic>
      <p:pic>
        <p:nvPicPr>
          <p:cNvPr id="5" name="Picture 4" descr="A diagram of a method&#10;&#10;Description automatically generated">
            <a:extLst>
              <a:ext uri="{FF2B5EF4-FFF2-40B4-BE49-F238E27FC236}">
                <a16:creationId xmlns:a16="http://schemas.microsoft.com/office/drawing/2014/main" id="{B8F87B85-CCE8-4F84-57DB-936317ACA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502" y="1321499"/>
            <a:ext cx="4381500" cy="4671060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27F6C530-5AFC-F93C-A63F-C6D39E12687A}"/>
              </a:ext>
            </a:extLst>
          </p:cNvPr>
          <p:cNvSpPr txBox="1"/>
          <p:nvPr/>
        </p:nvSpPr>
        <p:spPr>
          <a:xfrm>
            <a:off x="6104889" y="4344670"/>
            <a:ext cx="5560099" cy="193899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+, A</a:t>
            </a:r>
            <a:r>
              <a:rPr lang="en-US" sz="2000" baseline="-25000" dirty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và</a:t>
            </a:r>
            <a:r>
              <a:rPr lang="en-US" sz="2000" dirty="0">
                <a:latin typeface="Times New Roman"/>
                <a:cs typeface="Times New Roman"/>
              </a:rPr>
              <a:t> B</a:t>
            </a:r>
            <a:r>
              <a:rPr lang="en-US" sz="2000" baseline="-25000" dirty="0">
                <a:latin typeface="Times New Roman"/>
                <a:cs typeface="Times New Roman"/>
              </a:rPr>
              <a:t>j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là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các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mệnh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đề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cháy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hoặc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không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cháy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của</a:t>
            </a:r>
            <a:r>
              <a:rPr lang="en-US" sz="2000" dirty="0">
                <a:latin typeface="Times New Roman"/>
                <a:cs typeface="Times New Roman"/>
              </a:rPr>
              <a:t> 2 </a:t>
            </a:r>
            <a:r>
              <a:rPr lang="en-US" sz="2000" dirty="0" err="1">
                <a:latin typeface="Times New Roman"/>
                <a:cs typeface="Times New Roman"/>
              </a:rPr>
              <a:t>cảm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biến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khác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nhau</a:t>
            </a:r>
            <a:r>
              <a:rPr lang="en-US" sz="2000" dirty="0">
                <a:latin typeface="Times New Roman"/>
                <a:cs typeface="Times New Roman"/>
              </a:rPr>
              <a:t>.</a:t>
            </a:r>
            <a:br>
              <a:rPr lang="en-US" sz="2000" dirty="0">
                <a:latin typeface="Times New Roman"/>
                <a:cs typeface="Times New Roman"/>
              </a:rPr>
            </a:br>
            <a:r>
              <a:rPr lang="en-US" sz="2000" dirty="0">
                <a:latin typeface="Times New Roman"/>
                <a:cs typeface="Times New Roman"/>
              </a:rPr>
              <a:t>+, M1(Ai) </a:t>
            </a:r>
            <a:r>
              <a:rPr lang="en-US" sz="2000" dirty="0" err="1">
                <a:latin typeface="Times New Roman"/>
                <a:cs typeface="Times New Roman"/>
              </a:rPr>
              <a:t>và</a:t>
            </a:r>
            <a:r>
              <a:rPr lang="en-US" sz="2000" dirty="0">
                <a:latin typeface="Times New Roman"/>
                <a:cs typeface="Times New Roman"/>
              </a:rPr>
              <a:t> M(Bj) </a:t>
            </a:r>
            <a:r>
              <a:rPr lang="en-US" sz="2000" dirty="0" err="1">
                <a:latin typeface="Times New Roman"/>
                <a:cs typeface="Times New Roman"/>
              </a:rPr>
              <a:t>là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xác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suất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xảy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ra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hai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sự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kiện</a:t>
            </a:r>
            <a:r>
              <a:rPr lang="en-US" sz="2000" dirty="0">
                <a:latin typeface="Times New Roman"/>
                <a:cs typeface="Times New Roman"/>
              </a:rPr>
              <a:t> A</a:t>
            </a:r>
            <a:r>
              <a:rPr lang="en-US" sz="2000" baseline="-25000" dirty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và</a:t>
            </a:r>
            <a:r>
              <a:rPr lang="en-US" sz="2000" dirty="0">
                <a:latin typeface="Times New Roman"/>
                <a:cs typeface="Times New Roman"/>
              </a:rPr>
              <a:t> B</a:t>
            </a:r>
            <a:r>
              <a:rPr lang="en-US" sz="2000" baseline="-25000" dirty="0">
                <a:latin typeface="Times New Roman"/>
                <a:cs typeface="Times New Roman"/>
              </a:rPr>
              <a:t>j</a:t>
            </a:r>
            <a:r>
              <a:rPr lang="en-US" sz="2000" dirty="0">
                <a:latin typeface="Times New Roman"/>
                <a:cs typeface="Times New Roman"/>
              </a:rPr>
              <a:t> </a:t>
            </a:r>
            <a:endParaRPr lang="vi-VN" sz="2000" dirty="0">
              <a:latin typeface="Verdana"/>
              <a:ea typeface="Verdana"/>
            </a:endParaRPr>
          </a:p>
          <a:p>
            <a:r>
              <a:rPr lang="en-US" sz="2000" dirty="0" err="1">
                <a:latin typeface="Times New Roman"/>
                <a:cs typeface="Times New Roman"/>
              </a:rPr>
              <a:t>và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trong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đó</a:t>
            </a:r>
            <a:r>
              <a:rPr lang="en-US" sz="2000" dirty="0">
                <a:latin typeface="Times New Roman"/>
                <a:cs typeface="Times New Roman"/>
              </a:rPr>
              <a:t> C </a:t>
            </a:r>
            <a:r>
              <a:rPr lang="en-US" sz="2000" dirty="0" err="1">
                <a:latin typeface="Times New Roman"/>
                <a:cs typeface="Times New Roman"/>
              </a:rPr>
              <a:t>là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giao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của</a:t>
            </a:r>
            <a:r>
              <a:rPr lang="en-US" sz="2000" dirty="0">
                <a:latin typeface="Times New Roman"/>
                <a:cs typeface="Times New Roman"/>
              </a:rPr>
              <a:t> 2 </a:t>
            </a:r>
            <a:r>
              <a:rPr lang="en-US" sz="2000" dirty="0" err="1">
                <a:latin typeface="Times New Roman"/>
                <a:cs typeface="Times New Roman"/>
              </a:rPr>
              <a:t>mệnh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đề</a:t>
            </a:r>
            <a:r>
              <a:rPr lang="en-US" sz="2000" dirty="0">
                <a:latin typeface="Times New Roman"/>
                <a:cs typeface="Times New Roman"/>
              </a:rPr>
              <a:t> Ai </a:t>
            </a:r>
            <a:r>
              <a:rPr lang="en-US" sz="2000" dirty="0" err="1">
                <a:latin typeface="Times New Roman"/>
                <a:cs typeface="Times New Roman"/>
              </a:rPr>
              <a:t>và</a:t>
            </a:r>
            <a:r>
              <a:rPr lang="en-US" sz="2000" dirty="0">
                <a:latin typeface="Times New Roman"/>
                <a:cs typeface="Times New Roman"/>
              </a:rPr>
              <a:t> Bj </a:t>
            </a:r>
            <a:r>
              <a:rPr lang="en-US" sz="2000" dirty="0" err="1">
                <a:latin typeface="Times New Roman"/>
                <a:cs typeface="Times New Roman"/>
              </a:rPr>
              <a:t>sao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cho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hai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mệnh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đề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có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điểm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chung</a:t>
            </a:r>
            <a:r>
              <a:rPr lang="en-US" sz="1400" dirty="0">
                <a:latin typeface="Times New Roman"/>
                <a:cs typeface="Times New Roman"/>
              </a:rPr>
              <a:t>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6681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0FD41306-CA06-561F-C24E-21BFE8AC1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D790-B828-4B3C-9A03-A05CABE56E00}" type="datetime1">
              <a:rPr lang="en-US" smtClean="0"/>
              <a:t>8/8/2023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E26FA718-7ED5-7F80-8E2A-50974151E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Signal Processing and Radio Communications Lab</a:t>
            </a:r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940174C2-511A-F3F2-007A-1AF376526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Tiêu đề 5">
            <a:extLst>
              <a:ext uri="{FF2B5EF4-FFF2-40B4-BE49-F238E27FC236}">
                <a16:creationId xmlns:a16="http://schemas.microsoft.com/office/drawing/2014/main" id="{3F300F77-A44C-EE9E-980C-EB8C3E992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Lý </a:t>
            </a:r>
            <a:r>
              <a:rPr lang="en-US" dirty="0" err="1"/>
              <a:t>thuyết</a:t>
            </a:r>
            <a:r>
              <a:rPr lang="en-US" dirty="0"/>
              <a:t> DS-Evidence</a:t>
            </a:r>
          </a:p>
        </p:txBody>
      </p:sp>
      <p:pic>
        <p:nvPicPr>
          <p:cNvPr id="12" name="Hình ảnh 11">
            <a:extLst>
              <a:ext uri="{FF2B5EF4-FFF2-40B4-BE49-F238E27FC236}">
                <a16:creationId xmlns:a16="http://schemas.microsoft.com/office/drawing/2014/main" id="{9FFD90B9-2357-A9B3-58B0-27AA4BB6D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610"/>
            <a:ext cx="5560099" cy="1639342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482F00DD-9676-AC2B-1EA0-66DA49A529C1}"/>
              </a:ext>
            </a:extLst>
          </p:cNvPr>
          <p:cNvSpPr txBox="1"/>
          <p:nvPr/>
        </p:nvSpPr>
        <p:spPr>
          <a:xfrm>
            <a:off x="6329007" y="1564616"/>
            <a:ext cx="4289230" cy="92333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cháy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CO2 là 0.6,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cháy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0.55 </a:t>
            </a:r>
          </a:p>
        </p:txBody>
      </p:sp>
      <p:graphicFrame>
        <p:nvGraphicFramePr>
          <p:cNvPr id="8" name="Bảng 10">
            <a:extLst>
              <a:ext uri="{FF2B5EF4-FFF2-40B4-BE49-F238E27FC236}">
                <a16:creationId xmlns:a16="http://schemas.microsoft.com/office/drawing/2014/main" id="{8D4435AF-61BF-DC92-69F8-7556A1395D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732152"/>
              </p:ext>
            </p:extLst>
          </p:nvPr>
        </p:nvGraphicFramePr>
        <p:xfrm>
          <a:off x="288472" y="3286280"/>
          <a:ext cx="5431194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0398">
                  <a:extLst>
                    <a:ext uri="{9D8B030D-6E8A-4147-A177-3AD203B41FA5}">
                      <a16:colId xmlns:a16="http://schemas.microsoft.com/office/drawing/2014/main" val="2236293346"/>
                    </a:ext>
                  </a:extLst>
                </a:gridCol>
                <a:gridCol w="1810398">
                  <a:extLst>
                    <a:ext uri="{9D8B030D-6E8A-4147-A177-3AD203B41FA5}">
                      <a16:colId xmlns:a16="http://schemas.microsoft.com/office/drawing/2014/main" val="284841557"/>
                    </a:ext>
                  </a:extLst>
                </a:gridCol>
                <a:gridCol w="1810398">
                  <a:extLst>
                    <a:ext uri="{9D8B030D-6E8A-4147-A177-3AD203B41FA5}">
                      <a16:colId xmlns:a16="http://schemas.microsoft.com/office/drawing/2014/main" val="395270601"/>
                    </a:ext>
                  </a:extLst>
                </a:gridCol>
              </a:tblGrid>
              <a:tr h="4526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Nhiệt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độ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cháy</a:t>
                      </a:r>
                      <a:r>
                        <a:rPr lang="en-US" dirty="0"/>
                        <a:t>) = 0.55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Nhiệt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độ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không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cháy</a:t>
                      </a:r>
                      <a:r>
                        <a:rPr lang="en-US" dirty="0"/>
                        <a:t>) = 0.45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582694"/>
                  </a:ext>
                </a:extLst>
              </a:tr>
              <a:tr h="452624">
                <a:tc>
                  <a:txBody>
                    <a:bodyPr/>
                    <a:lstStyle/>
                    <a:p>
                      <a:r>
                        <a:rPr lang="en-US" dirty="0"/>
                        <a:t>Co2(</a:t>
                      </a:r>
                      <a:r>
                        <a:rPr lang="en-US" dirty="0" err="1"/>
                        <a:t>cháy</a:t>
                      </a:r>
                      <a:r>
                        <a:rPr lang="en-US" dirty="0"/>
                        <a:t>) = 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 </a:t>
                      </a:r>
                      <a:r>
                        <a:rPr lang="en-US" dirty="0" err="1"/>
                        <a:t>cháy</a:t>
                      </a:r>
                      <a:r>
                        <a:rPr lang="en-US" dirty="0"/>
                        <a:t>} = 0.6x0.55= 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</a:t>
                      </a:r>
                      <a:r>
                        <a:rPr lang="en-US" b="0" i="0" dirty="0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Ø</a:t>
                      </a:r>
                      <a:r>
                        <a:rPr lang="en-US" dirty="0"/>
                        <a:t>} = 0.6x0.55 =  0.27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000662"/>
                  </a:ext>
                </a:extLst>
              </a:tr>
              <a:tr h="452624">
                <a:tc>
                  <a:txBody>
                    <a:bodyPr/>
                    <a:lstStyle/>
                    <a:p>
                      <a:r>
                        <a:rPr lang="en-US" dirty="0"/>
                        <a:t>Co2(</a:t>
                      </a:r>
                      <a:r>
                        <a:rPr lang="en-US" dirty="0" err="1"/>
                        <a:t>không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cháy</a:t>
                      </a:r>
                      <a:r>
                        <a:rPr lang="en-US" dirty="0"/>
                        <a:t>) = 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</a:t>
                      </a:r>
                      <a:r>
                        <a:rPr lang="en-US" b="0" i="0" dirty="0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Ø</a:t>
                      </a:r>
                      <a:r>
                        <a:rPr lang="en-US" dirty="0"/>
                        <a:t>} = 0.4x0.55 = 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</a:t>
                      </a:r>
                      <a:r>
                        <a:rPr lang="en-US" dirty="0" err="1"/>
                        <a:t>Không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cháy</a:t>
                      </a:r>
                      <a:r>
                        <a:rPr lang="en-US" dirty="0"/>
                        <a:t>} = 0.4x0.45 = 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690914"/>
                  </a:ext>
                </a:extLst>
              </a:tr>
            </a:tbl>
          </a:graphicData>
        </a:graphic>
      </p:graphicFrame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9267698E-A413-210A-2CC4-DD285A7E7B53}"/>
              </a:ext>
            </a:extLst>
          </p:cNvPr>
          <p:cNvSpPr txBox="1"/>
          <p:nvPr/>
        </p:nvSpPr>
        <p:spPr>
          <a:xfrm>
            <a:off x="7221104" y="3443125"/>
            <a:ext cx="2257349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K = 0.22 + 0.27 = 0.49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Hộp Văn bản 14">
                <a:extLst>
                  <a:ext uri="{FF2B5EF4-FFF2-40B4-BE49-F238E27FC236}">
                    <a16:creationId xmlns:a16="http://schemas.microsoft.com/office/drawing/2014/main" id="{43DA4C5A-6D1C-92CD-F8BE-1A2A3FC391B2}"/>
                  </a:ext>
                </a:extLst>
              </p:cNvPr>
              <p:cNvSpPr txBox="1"/>
              <p:nvPr/>
            </p:nvSpPr>
            <p:spPr>
              <a:xfrm>
                <a:off x="6671388" y="3997718"/>
                <a:ext cx="3517641" cy="859466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=0.33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Hộp Văn bản 14">
                <a:extLst>
                  <a:ext uri="{FF2B5EF4-FFF2-40B4-BE49-F238E27FC236}">
                    <a16:creationId xmlns:a16="http://schemas.microsoft.com/office/drawing/2014/main" id="{43DA4C5A-6D1C-92CD-F8BE-1A2A3FC39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388" y="3997718"/>
                <a:ext cx="3517641" cy="8594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Hộp Văn bản 18">
                <a:extLst>
                  <a:ext uri="{FF2B5EF4-FFF2-40B4-BE49-F238E27FC236}">
                    <a16:creationId xmlns:a16="http://schemas.microsoft.com/office/drawing/2014/main" id="{60DA1497-4E60-4E60-4975-36F3E5EEC4EF}"/>
                  </a:ext>
                </a:extLst>
              </p:cNvPr>
              <p:cNvSpPr txBox="1"/>
              <p:nvPr/>
            </p:nvSpPr>
            <p:spPr>
              <a:xfrm>
                <a:off x="6883871" y="5165384"/>
                <a:ext cx="3179501" cy="485774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Xác </a:t>
                </a:r>
                <a:r>
                  <a:rPr lang="en-US" dirty="0" err="1"/>
                  <a:t>suất</a:t>
                </a:r>
                <a:r>
                  <a:rPr lang="en-US" dirty="0"/>
                  <a:t> </a:t>
                </a:r>
                <a:r>
                  <a:rPr lang="en-US" dirty="0" err="1"/>
                  <a:t>cháy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0.33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1−0.49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=0.65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Hộp Văn bản 18">
                <a:extLst>
                  <a:ext uri="{FF2B5EF4-FFF2-40B4-BE49-F238E27FC236}">
                    <a16:creationId xmlns:a16="http://schemas.microsoft.com/office/drawing/2014/main" id="{60DA1497-4E60-4E60-4975-36F3E5EEC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871" y="5165384"/>
                <a:ext cx="3179501" cy="485774"/>
              </a:xfrm>
              <a:prstGeom prst="rect">
                <a:avLst/>
              </a:prstGeom>
              <a:blipFill>
                <a:blip r:embed="rId4"/>
                <a:stretch>
                  <a:fillRect l="-1336" b="-6098"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688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EA36C3A1-C773-2752-3A6F-F3B2257F8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D790-B828-4B3C-9A03-A05CABE56E00}" type="datetime1">
              <a:rPr lang="en-US" smtClean="0"/>
              <a:t>8/8/2023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E7BC9A58-3407-62BE-E62A-BE0F12090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Signal Processing and Radio Communications Lab</a:t>
            </a:r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DADABADB-1C56-1FC4-B587-C2D6F194C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18</a:t>
            </a:fld>
            <a:endParaRPr lang="en-US" dirty="0"/>
          </a:p>
        </p:txBody>
      </p:sp>
      <p:sp>
        <p:nvSpPr>
          <p:cNvPr id="9" name="Tiêu đề 5">
            <a:extLst>
              <a:ext uri="{FF2B5EF4-FFF2-40B4-BE49-F238E27FC236}">
                <a16:creationId xmlns:a16="http://schemas.microsoft.com/office/drawing/2014/main" id="{731ED558-4811-413D-506E-3311BA7BE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" y="300838"/>
            <a:ext cx="10693854" cy="754842"/>
          </a:xfrm>
        </p:spPr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11" name="Tiêu đề 5">
            <a:extLst>
              <a:ext uri="{FF2B5EF4-FFF2-40B4-BE49-F238E27FC236}">
                <a16:creationId xmlns:a16="http://schemas.microsoft.com/office/drawing/2014/main" id="{F69424D5-C05E-0956-17E7-140E55E8BC12}"/>
              </a:ext>
            </a:extLst>
          </p:cNvPr>
          <p:cNvSpPr txBox="1">
            <a:spLocks/>
          </p:cNvSpPr>
          <p:nvPr/>
        </p:nvSpPr>
        <p:spPr>
          <a:xfrm>
            <a:off x="796460" y="1160168"/>
            <a:ext cx="10693854" cy="754842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400" dirty="0"/>
              <a:t>4.1 </a:t>
            </a:r>
            <a:r>
              <a:rPr lang="en-US" sz="2400" dirty="0" err="1"/>
              <a:t>Thiết</a:t>
            </a:r>
            <a:r>
              <a:rPr lang="en-US" sz="2400" dirty="0"/>
              <a:t> </a:t>
            </a:r>
            <a:r>
              <a:rPr lang="en-US" sz="2400" dirty="0" err="1"/>
              <a:t>kế</a:t>
            </a:r>
            <a:r>
              <a:rPr lang="en-US" sz="2400" dirty="0"/>
              <a:t> </a:t>
            </a:r>
            <a:r>
              <a:rPr lang="en-US" sz="2400" dirty="0" err="1"/>
              <a:t>phần</a:t>
            </a:r>
            <a:r>
              <a:rPr lang="en-US" sz="2400" dirty="0"/>
              <a:t> </a:t>
            </a:r>
            <a:r>
              <a:rPr lang="en-US" sz="2400" dirty="0" err="1"/>
              <a:t>cứng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C35691-ECEE-C3FE-5B35-48B161770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159" y="2484588"/>
            <a:ext cx="6762449" cy="3217502"/>
          </a:xfrm>
          <a:prstGeom prst="rect">
            <a:avLst/>
          </a:prstGeom>
        </p:spPr>
      </p:pic>
      <p:sp>
        <p:nvSpPr>
          <p:cNvPr id="6" name="Tiêu đề 5">
            <a:extLst>
              <a:ext uri="{FF2B5EF4-FFF2-40B4-BE49-F238E27FC236}">
                <a16:creationId xmlns:a16="http://schemas.microsoft.com/office/drawing/2014/main" id="{55519E5D-04DB-D3D3-4416-1CB10BCD84F5}"/>
              </a:ext>
            </a:extLst>
          </p:cNvPr>
          <p:cNvSpPr txBox="1">
            <a:spLocks/>
          </p:cNvSpPr>
          <p:nvPr/>
        </p:nvSpPr>
        <p:spPr>
          <a:xfrm>
            <a:off x="796460" y="1724272"/>
            <a:ext cx="10693854" cy="754842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2400" dirty="0"/>
          </a:p>
        </p:txBody>
      </p:sp>
      <p:sp>
        <p:nvSpPr>
          <p:cNvPr id="7" name="Tiêu đề 5">
            <a:extLst>
              <a:ext uri="{FF2B5EF4-FFF2-40B4-BE49-F238E27FC236}">
                <a16:creationId xmlns:a16="http://schemas.microsoft.com/office/drawing/2014/main" id="{E2322406-94E3-9E10-6EB3-84B8501472D7}"/>
              </a:ext>
            </a:extLst>
          </p:cNvPr>
          <p:cNvSpPr txBox="1">
            <a:spLocks/>
          </p:cNvSpPr>
          <p:nvPr/>
        </p:nvSpPr>
        <p:spPr>
          <a:xfrm>
            <a:off x="796460" y="1724272"/>
            <a:ext cx="10693854" cy="754842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dirty="0" err="1"/>
              <a:t>Sơ</a:t>
            </a:r>
            <a:r>
              <a:rPr lang="en-US" sz="2000" dirty="0"/>
              <a:t> </a:t>
            </a:r>
            <a:r>
              <a:rPr lang="en-US" sz="2000" dirty="0" err="1"/>
              <a:t>đồ</a:t>
            </a:r>
            <a:r>
              <a:rPr lang="en-US" sz="2000" dirty="0"/>
              <a:t> </a:t>
            </a:r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nối</a:t>
            </a:r>
            <a:r>
              <a:rPr lang="en-US" sz="2000" dirty="0"/>
              <a:t> </a:t>
            </a:r>
            <a:r>
              <a:rPr lang="en-US" sz="2000" dirty="0" err="1"/>
              <a:t>chân</a:t>
            </a:r>
            <a:r>
              <a:rPr lang="en-US" sz="2000" dirty="0"/>
              <a:t> </a:t>
            </a:r>
            <a:r>
              <a:rPr lang="en-US" sz="2000" dirty="0" err="1"/>
              <a:t>linh</a:t>
            </a:r>
            <a:r>
              <a:rPr lang="en-US" sz="2000" dirty="0"/>
              <a:t> </a:t>
            </a:r>
            <a:r>
              <a:rPr lang="en-US" sz="2000" dirty="0" err="1"/>
              <a:t>kiện</a:t>
            </a:r>
            <a:endParaRPr lang="en-US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6542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EA36C3A1-C773-2752-3A6F-F3B2257F8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D790-B828-4B3C-9A03-A05CABE56E00}" type="datetime1">
              <a:rPr lang="en-US" smtClean="0"/>
              <a:t>8/8/2023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E7BC9A58-3407-62BE-E62A-BE0F12090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Signal Processing and Radio Communications Lab</a:t>
            </a:r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DADABADB-1C56-1FC4-B587-C2D6F194C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19</a:t>
            </a:fld>
            <a:endParaRPr lang="en-US" dirty="0"/>
          </a:p>
        </p:txBody>
      </p:sp>
      <p:sp>
        <p:nvSpPr>
          <p:cNvPr id="9" name="Tiêu đề 5">
            <a:extLst>
              <a:ext uri="{FF2B5EF4-FFF2-40B4-BE49-F238E27FC236}">
                <a16:creationId xmlns:a16="http://schemas.microsoft.com/office/drawing/2014/main" id="{731ED558-4811-413D-506E-3311BA7BE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" y="300838"/>
            <a:ext cx="10693854" cy="754842"/>
          </a:xfrm>
        </p:spPr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11" name="Tiêu đề 5">
            <a:extLst>
              <a:ext uri="{FF2B5EF4-FFF2-40B4-BE49-F238E27FC236}">
                <a16:creationId xmlns:a16="http://schemas.microsoft.com/office/drawing/2014/main" id="{F69424D5-C05E-0956-17E7-140E55E8BC12}"/>
              </a:ext>
            </a:extLst>
          </p:cNvPr>
          <p:cNvSpPr txBox="1">
            <a:spLocks/>
          </p:cNvSpPr>
          <p:nvPr/>
        </p:nvSpPr>
        <p:spPr>
          <a:xfrm>
            <a:off x="796460" y="1077903"/>
            <a:ext cx="3386805" cy="442912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400" dirty="0"/>
              <a:t>4.2 </a:t>
            </a:r>
            <a:r>
              <a:rPr lang="en-US" sz="2400" dirty="0" err="1"/>
              <a:t>Thiết</a:t>
            </a:r>
            <a:r>
              <a:rPr lang="en-US" sz="2400" dirty="0"/>
              <a:t> </a:t>
            </a:r>
            <a:r>
              <a:rPr lang="en-US" sz="2400" dirty="0" err="1"/>
              <a:t>kế</a:t>
            </a:r>
            <a:r>
              <a:rPr lang="en-US" sz="2400" dirty="0"/>
              <a:t> </a:t>
            </a:r>
            <a:r>
              <a:rPr lang="en-US" sz="2400" dirty="0" err="1"/>
              <a:t>phần</a:t>
            </a:r>
            <a:r>
              <a:rPr lang="en-US" sz="2400" dirty="0"/>
              <a:t> </a:t>
            </a:r>
            <a:r>
              <a:rPr lang="en-US" sz="2400" dirty="0" err="1"/>
              <a:t>mềm</a:t>
            </a:r>
            <a:endParaRPr lang="en-US" sz="2400" dirty="0"/>
          </a:p>
        </p:txBody>
      </p:sp>
      <p:sp>
        <p:nvSpPr>
          <p:cNvPr id="7" name="Tiêu đề 5">
            <a:extLst>
              <a:ext uri="{FF2B5EF4-FFF2-40B4-BE49-F238E27FC236}">
                <a16:creationId xmlns:a16="http://schemas.microsoft.com/office/drawing/2014/main" id="{FE64DA10-1921-BCB7-D29A-30044AA0B6A2}"/>
              </a:ext>
            </a:extLst>
          </p:cNvPr>
          <p:cNvSpPr txBox="1">
            <a:spLocks/>
          </p:cNvSpPr>
          <p:nvPr/>
        </p:nvSpPr>
        <p:spPr>
          <a:xfrm>
            <a:off x="796460" y="1543038"/>
            <a:ext cx="3386805" cy="442912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4.2.1 </a:t>
            </a:r>
            <a:r>
              <a:rPr lang="en-US" sz="2000" dirty="0" err="1"/>
              <a:t>Sơ</a:t>
            </a:r>
            <a:r>
              <a:rPr lang="en-US" sz="2000" dirty="0"/>
              <a:t> </a:t>
            </a:r>
            <a:r>
              <a:rPr lang="en-US" sz="2000" dirty="0" err="1"/>
              <a:t>đồ</a:t>
            </a:r>
            <a:r>
              <a:rPr lang="en-US" sz="2000" dirty="0"/>
              <a:t> </a:t>
            </a:r>
            <a:r>
              <a:rPr lang="en-US" sz="2000" dirty="0" err="1"/>
              <a:t>khối</a:t>
            </a:r>
            <a:r>
              <a:rPr lang="en-US" sz="2000" dirty="0"/>
              <a:t> </a:t>
            </a:r>
            <a:r>
              <a:rPr lang="en-US" sz="2000" dirty="0" err="1"/>
              <a:t>phần</a:t>
            </a:r>
            <a:r>
              <a:rPr lang="en-US" sz="2000" dirty="0"/>
              <a:t> </a:t>
            </a:r>
            <a:r>
              <a:rPr lang="en-US" sz="2000" dirty="0" err="1"/>
              <a:t>mềm</a:t>
            </a:r>
            <a:endParaRPr lang="en-US" sz="2000" dirty="0"/>
          </a:p>
        </p:txBody>
      </p:sp>
      <p:pic>
        <p:nvPicPr>
          <p:cNvPr id="6" name="Hình ảnh 9" descr="Ảnh có chứa văn bản, biểu đồ, Kế hoạch, Bản vẽ kỹ thuật&#10;&#10;Mô tả được tự động tạo">
            <a:extLst>
              <a:ext uri="{FF2B5EF4-FFF2-40B4-BE49-F238E27FC236}">
                <a16:creationId xmlns:a16="http://schemas.microsoft.com/office/drawing/2014/main" id="{7B1CBC68-BED5-4205-A97D-78C6556E7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63" y="2029367"/>
            <a:ext cx="10729354" cy="443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5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BA8FD0D0-0105-C792-5E5E-CCFB548E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D790-B828-4B3C-9A03-A05CABE56E00}" type="datetime1">
              <a:rPr lang="en-US" smtClean="0"/>
              <a:t>8/8/2023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C143BE62-0234-D4EE-8049-BB2FDC647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Signal Processing and Radio Communications Lab</a:t>
            </a:r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4448C8B2-AF25-463C-0544-A1A03AD3A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91AD8190-EF49-284A-3B0A-666298D22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471" y="578115"/>
            <a:ext cx="2844002" cy="829685"/>
          </a:xfrm>
        </p:spPr>
        <p:txBody>
          <a:bodyPr>
            <a:normAutofit/>
          </a:bodyPr>
          <a:lstStyle/>
          <a:p>
            <a:pPr algn="l"/>
            <a:r>
              <a:rPr lang="en-US" sz="4400" dirty="0" err="1"/>
              <a:t>Nội</a:t>
            </a:r>
            <a:r>
              <a:rPr lang="en-US" sz="4400" dirty="0"/>
              <a:t> dung</a:t>
            </a: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1496E4C9-E3D1-791D-71F0-0B4321726697}"/>
              </a:ext>
            </a:extLst>
          </p:cNvPr>
          <p:cNvSpPr txBox="1">
            <a:spLocks/>
          </p:cNvSpPr>
          <p:nvPr/>
        </p:nvSpPr>
        <p:spPr>
          <a:xfrm>
            <a:off x="1300953" y="1539962"/>
            <a:ext cx="4477376" cy="829685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400" dirty="0"/>
              <a:t>1. </a:t>
            </a:r>
            <a:r>
              <a:rPr lang="en-US" sz="3400" dirty="0" err="1"/>
              <a:t>Giới</a:t>
            </a:r>
            <a:r>
              <a:rPr lang="en-US" sz="3400" dirty="0"/>
              <a:t> </a:t>
            </a:r>
            <a:r>
              <a:rPr lang="en-US" sz="3400" dirty="0" err="1"/>
              <a:t>thiệu</a:t>
            </a:r>
            <a:r>
              <a:rPr lang="en-US" sz="3400" dirty="0"/>
              <a:t> </a:t>
            </a:r>
            <a:r>
              <a:rPr lang="en-US" sz="3400" dirty="0" err="1"/>
              <a:t>chung</a:t>
            </a:r>
            <a:r>
              <a:rPr lang="en-US" sz="3400" dirty="0"/>
              <a:t> 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9FEE9EED-55DA-31E7-3912-6189D6B67EF6}"/>
              </a:ext>
            </a:extLst>
          </p:cNvPr>
          <p:cNvSpPr txBox="1">
            <a:spLocks/>
          </p:cNvSpPr>
          <p:nvPr/>
        </p:nvSpPr>
        <p:spPr>
          <a:xfrm>
            <a:off x="4937011" y="2408492"/>
            <a:ext cx="4477376" cy="829685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4400" dirty="0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423CC9B2-A535-F8E1-04B8-E313E21C4EAF}"/>
              </a:ext>
            </a:extLst>
          </p:cNvPr>
          <p:cNvSpPr txBox="1">
            <a:spLocks/>
          </p:cNvSpPr>
          <p:nvPr/>
        </p:nvSpPr>
        <p:spPr>
          <a:xfrm>
            <a:off x="1300953" y="2332536"/>
            <a:ext cx="4477376" cy="829685"/>
          </a:xfrm>
          <a:prstGeom prst="rect">
            <a:avLst/>
          </a:prstGeom>
        </p:spPr>
        <p:txBody>
          <a:bodyPr vert="horz" lIns="0" rIns="0" bIns="0" anchor="b">
            <a:normAutofit fontScale="775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400" dirty="0"/>
              <a:t>2. </a:t>
            </a:r>
            <a:r>
              <a:rPr lang="en-US" sz="4400" dirty="0" err="1"/>
              <a:t>Phân</a:t>
            </a:r>
            <a:r>
              <a:rPr lang="en-US" sz="4400" dirty="0"/>
              <a:t> </a:t>
            </a:r>
            <a:r>
              <a:rPr lang="en-US" sz="4400" dirty="0" err="1"/>
              <a:t>tích</a:t>
            </a:r>
            <a:r>
              <a:rPr lang="en-US" sz="4400" dirty="0"/>
              <a:t> </a:t>
            </a:r>
            <a:r>
              <a:rPr lang="en-US" sz="4400" dirty="0" err="1"/>
              <a:t>hệ</a:t>
            </a:r>
            <a:r>
              <a:rPr lang="en-US" sz="4400" dirty="0"/>
              <a:t> </a:t>
            </a:r>
            <a:r>
              <a:rPr lang="en-US" sz="4400" dirty="0" err="1"/>
              <a:t>thống</a:t>
            </a:r>
            <a:endParaRPr lang="en-US" sz="44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9226955-0153-5BDA-9752-0CAE8292B830}"/>
              </a:ext>
            </a:extLst>
          </p:cNvPr>
          <p:cNvSpPr txBox="1">
            <a:spLocks/>
          </p:cNvSpPr>
          <p:nvPr/>
        </p:nvSpPr>
        <p:spPr>
          <a:xfrm>
            <a:off x="1300953" y="3162221"/>
            <a:ext cx="6284835" cy="829685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400" dirty="0"/>
              <a:t>3. Lý </a:t>
            </a:r>
            <a:r>
              <a:rPr lang="en-US" sz="3400" dirty="0" err="1"/>
              <a:t>thuyết</a:t>
            </a:r>
            <a:r>
              <a:rPr lang="en-US" sz="3400" dirty="0"/>
              <a:t> DS-Evidence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59CFA7FA-9E4A-6EA7-3B3D-F17C876482D8}"/>
              </a:ext>
            </a:extLst>
          </p:cNvPr>
          <p:cNvSpPr txBox="1">
            <a:spLocks/>
          </p:cNvSpPr>
          <p:nvPr/>
        </p:nvSpPr>
        <p:spPr>
          <a:xfrm>
            <a:off x="1300953" y="4030751"/>
            <a:ext cx="4477376" cy="829685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400" dirty="0"/>
              <a:t>4. </a:t>
            </a:r>
            <a:r>
              <a:rPr lang="en-US" sz="3400" dirty="0" err="1"/>
              <a:t>Thiết</a:t>
            </a:r>
            <a:r>
              <a:rPr lang="en-US" sz="3400" dirty="0"/>
              <a:t> </a:t>
            </a:r>
            <a:r>
              <a:rPr lang="en-US" sz="3400" dirty="0" err="1"/>
              <a:t>kế</a:t>
            </a:r>
            <a:r>
              <a:rPr lang="en-US" sz="3400" dirty="0"/>
              <a:t> </a:t>
            </a:r>
            <a:r>
              <a:rPr lang="en-US" sz="3400" dirty="0" err="1"/>
              <a:t>hệ</a:t>
            </a:r>
            <a:r>
              <a:rPr lang="en-US" sz="3400" dirty="0"/>
              <a:t> </a:t>
            </a:r>
            <a:r>
              <a:rPr lang="en-US" sz="3400" dirty="0" err="1"/>
              <a:t>thống</a:t>
            </a:r>
            <a:endParaRPr lang="en-US" sz="3400" dirty="0"/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2005E1ED-1A92-E5F1-D83B-41F59C3FC1E6}"/>
              </a:ext>
            </a:extLst>
          </p:cNvPr>
          <p:cNvSpPr txBox="1">
            <a:spLocks/>
          </p:cNvSpPr>
          <p:nvPr/>
        </p:nvSpPr>
        <p:spPr>
          <a:xfrm>
            <a:off x="1300953" y="4865332"/>
            <a:ext cx="4477376" cy="829685"/>
          </a:xfrm>
          <a:prstGeom prst="rect">
            <a:avLst/>
          </a:prstGeom>
        </p:spPr>
        <p:txBody>
          <a:bodyPr vert="horz" lIns="0" rIns="0" bIns="0" anchor="b">
            <a:normAutofit fontScale="92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700" dirty="0"/>
              <a:t>5. </a:t>
            </a:r>
            <a:r>
              <a:rPr lang="en-US" sz="3700" dirty="0" err="1"/>
              <a:t>Kết</a:t>
            </a:r>
            <a:r>
              <a:rPr lang="en-US" sz="3700" dirty="0"/>
              <a:t> </a:t>
            </a:r>
            <a:r>
              <a:rPr lang="en-US" sz="3700" dirty="0" err="1"/>
              <a:t>quả</a:t>
            </a:r>
            <a:r>
              <a:rPr lang="en-US" sz="3700" dirty="0"/>
              <a:t> </a:t>
            </a:r>
            <a:r>
              <a:rPr lang="en-US" sz="3700" dirty="0" err="1"/>
              <a:t>thực</a:t>
            </a:r>
            <a:r>
              <a:rPr lang="en-US" sz="3700" dirty="0"/>
              <a:t> </a:t>
            </a:r>
            <a:r>
              <a:rPr lang="en-US" sz="3700" dirty="0" err="1"/>
              <a:t>hiện</a:t>
            </a:r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val="146301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EA36C3A1-C773-2752-3A6F-F3B2257F8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D790-B828-4B3C-9A03-A05CABE56E00}" type="datetime1">
              <a:rPr lang="en-US" smtClean="0"/>
              <a:t>8/8/2023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E7BC9A58-3407-62BE-E62A-BE0F12090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Signal Processing and Radio Communications Lab</a:t>
            </a:r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DADABADB-1C56-1FC4-B587-C2D6F194C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20</a:t>
            </a:fld>
            <a:endParaRPr lang="en-US" dirty="0"/>
          </a:p>
        </p:txBody>
      </p:sp>
      <p:sp>
        <p:nvSpPr>
          <p:cNvPr id="9" name="Tiêu đề 5">
            <a:extLst>
              <a:ext uri="{FF2B5EF4-FFF2-40B4-BE49-F238E27FC236}">
                <a16:creationId xmlns:a16="http://schemas.microsoft.com/office/drawing/2014/main" id="{731ED558-4811-413D-506E-3311BA7BE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" y="300838"/>
            <a:ext cx="10693854" cy="754842"/>
          </a:xfrm>
        </p:spPr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11" name="Tiêu đề 5">
            <a:extLst>
              <a:ext uri="{FF2B5EF4-FFF2-40B4-BE49-F238E27FC236}">
                <a16:creationId xmlns:a16="http://schemas.microsoft.com/office/drawing/2014/main" id="{F69424D5-C05E-0956-17E7-140E55E8BC12}"/>
              </a:ext>
            </a:extLst>
          </p:cNvPr>
          <p:cNvSpPr txBox="1">
            <a:spLocks/>
          </p:cNvSpPr>
          <p:nvPr/>
        </p:nvSpPr>
        <p:spPr>
          <a:xfrm>
            <a:off x="796460" y="1077903"/>
            <a:ext cx="3386805" cy="442912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400" dirty="0"/>
              <a:t>4.2 </a:t>
            </a:r>
            <a:r>
              <a:rPr lang="en-US" sz="2400" dirty="0" err="1"/>
              <a:t>Thiết</a:t>
            </a:r>
            <a:r>
              <a:rPr lang="en-US" sz="2400" dirty="0"/>
              <a:t> </a:t>
            </a:r>
            <a:r>
              <a:rPr lang="en-US" sz="2400" dirty="0" err="1"/>
              <a:t>kế</a:t>
            </a:r>
            <a:r>
              <a:rPr lang="en-US" sz="2400" dirty="0"/>
              <a:t> </a:t>
            </a:r>
            <a:r>
              <a:rPr lang="en-US" sz="2400" dirty="0" err="1"/>
              <a:t>phần</a:t>
            </a:r>
            <a:r>
              <a:rPr lang="en-US" sz="2400" dirty="0"/>
              <a:t> </a:t>
            </a:r>
            <a:r>
              <a:rPr lang="en-US" sz="2400" dirty="0" err="1"/>
              <a:t>mềm</a:t>
            </a:r>
            <a:endParaRPr lang="en-US" sz="2400" dirty="0"/>
          </a:p>
        </p:txBody>
      </p:sp>
      <p:sp>
        <p:nvSpPr>
          <p:cNvPr id="7" name="Tiêu đề 5">
            <a:extLst>
              <a:ext uri="{FF2B5EF4-FFF2-40B4-BE49-F238E27FC236}">
                <a16:creationId xmlns:a16="http://schemas.microsoft.com/office/drawing/2014/main" id="{FE64DA10-1921-BCB7-D29A-30044AA0B6A2}"/>
              </a:ext>
            </a:extLst>
          </p:cNvPr>
          <p:cNvSpPr txBox="1">
            <a:spLocks/>
          </p:cNvSpPr>
          <p:nvPr/>
        </p:nvSpPr>
        <p:spPr>
          <a:xfrm>
            <a:off x="796460" y="1543038"/>
            <a:ext cx="3386805" cy="442912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4.2.2 </a:t>
            </a:r>
            <a:r>
              <a:rPr lang="en-US" sz="2000" dirty="0" err="1"/>
              <a:t>Sơ</a:t>
            </a:r>
            <a:r>
              <a:rPr lang="en-US" sz="2000" dirty="0"/>
              <a:t> </a:t>
            </a:r>
            <a:r>
              <a:rPr lang="en-US" sz="2000" dirty="0" err="1"/>
              <a:t>đồ</a:t>
            </a:r>
            <a:r>
              <a:rPr lang="en-US" sz="2000" dirty="0"/>
              <a:t> </a:t>
            </a:r>
            <a:r>
              <a:rPr lang="en-US" sz="2000" dirty="0" err="1"/>
              <a:t>tuần</a:t>
            </a:r>
            <a:r>
              <a:rPr lang="en-US" sz="2000" dirty="0"/>
              <a:t> </a:t>
            </a:r>
            <a:r>
              <a:rPr lang="en-US" sz="2000" dirty="0" err="1"/>
              <a:t>tự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3AA74-F37D-83C2-3D2E-7D6E2E75F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429" y="1299358"/>
            <a:ext cx="6710000" cy="488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1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EA36C3A1-C773-2752-3A6F-F3B2257F8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D790-B828-4B3C-9A03-A05CABE56E00}" type="datetime1">
              <a:rPr lang="en-US" smtClean="0"/>
              <a:t>8/8/2023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E7BC9A58-3407-62BE-E62A-BE0F12090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Signal Processing and Radio Communications Lab</a:t>
            </a:r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DADABADB-1C56-1FC4-B587-C2D6F194C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21</a:t>
            </a:fld>
            <a:endParaRPr lang="en-US" dirty="0"/>
          </a:p>
        </p:txBody>
      </p:sp>
      <p:sp>
        <p:nvSpPr>
          <p:cNvPr id="9" name="Tiêu đề 5">
            <a:extLst>
              <a:ext uri="{FF2B5EF4-FFF2-40B4-BE49-F238E27FC236}">
                <a16:creationId xmlns:a16="http://schemas.microsoft.com/office/drawing/2014/main" id="{731ED558-4811-413D-506E-3311BA7BE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" y="300838"/>
            <a:ext cx="10693854" cy="754842"/>
          </a:xfrm>
        </p:spPr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11" name="Tiêu đề 5">
            <a:extLst>
              <a:ext uri="{FF2B5EF4-FFF2-40B4-BE49-F238E27FC236}">
                <a16:creationId xmlns:a16="http://schemas.microsoft.com/office/drawing/2014/main" id="{F69424D5-C05E-0956-17E7-140E55E8BC12}"/>
              </a:ext>
            </a:extLst>
          </p:cNvPr>
          <p:cNvSpPr txBox="1">
            <a:spLocks/>
          </p:cNvSpPr>
          <p:nvPr/>
        </p:nvSpPr>
        <p:spPr>
          <a:xfrm>
            <a:off x="796460" y="1077903"/>
            <a:ext cx="3386805" cy="442912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400" dirty="0"/>
              <a:t>4.2 </a:t>
            </a:r>
            <a:r>
              <a:rPr lang="en-US" sz="2400" dirty="0" err="1"/>
              <a:t>Thiết</a:t>
            </a:r>
            <a:r>
              <a:rPr lang="en-US" sz="2400" dirty="0"/>
              <a:t> </a:t>
            </a:r>
            <a:r>
              <a:rPr lang="en-US" sz="2400" dirty="0" err="1"/>
              <a:t>kế</a:t>
            </a:r>
            <a:r>
              <a:rPr lang="en-US" sz="2400" dirty="0"/>
              <a:t> </a:t>
            </a:r>
            <a:r>
              <a:rPr lang="en-US" sz="2400" dirty="0" err="1"/>
              <a:t>phần</a:t>
            </a:r>
            <a:r>
              <a:rPr lang="en-US" sz="2400" dirty="0"/>
              <a:t> </a:t>
            </a:r>
            <a:r>
              <a:rPr lang="en-US" sz="2400" dirty="0" err="1"/>
              <a:t>mềm</a:t>
            </a:r>
            <a:endParaRPr lang="en-US" sz="2400" dirty="0"/>
          </a:p>
        </p:txBody>
      </p:sp>
      <p:sp>
        <p:nvSpPr>
          <p:cNvPr id="7" name="Tiêu đề 5">
            <a:extLst>
              <a:ext uri="{FF2B5EF4-FFF2-40B4-BE49-F238E27FC236}">
                <a16:creationId xmlns:a16="http://schemas.microsoft.com/office/drawing/2014/main" id="{FE64DA10-1921-BCB7-D29A-30044AA0B6A2}"/>
              </a:ext>
            </a:extLst>
          </p:cNvPr>
          <p:cNvSpPr txBox="1">
            <a:spLocks/>
          </p:cNvSpPr>
          <p:nvPr/>
        </p:nvSpPr>
        <p:spPr>
          <a:xfrm>
            <a:off x="796460" y="1543038"/>
            <a:ext cx="3386805" cy="442912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4.2.2 </a:t>
            </a:r>
            <a:r>
              <a:rPr lang="en-US" sz="2000" dirty="0" err="1"/>
              <a:t>Sơ</a:t>
            </a:r>
            <a:r>
              <a:rPr lang="en-US" sz="2000" dirty="0"/>
              <a:t> </a:t>
            </a:r>
            <a:r>
              <a:rPr lang="en-US" sz="2000" dirty="0" err="1"/>
              <a:t>đồ</a:t>
            </a:r>
            <a:r>
              <a:rPr lang="en-US" sz="2000" dirty="0"/>
              <a:t> </a:t>
            </a:r>
            <a:r>
              <a:rPr lang="en-US" sz="2000" dirty="0" err="1"/>
              <a:t>tuần</a:t>
            </a:r>
            <a:r>
              <a:rPr lang="en-US" sz="2000" dirty="0"/>
              <a:t> </a:t>
            </a:r>
            <a:r>
              <a:rPr lang="en-US" sz="2000" dirty="0" err="1"/>
              <a:t>tự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421D21-0AA3-7B88-5785-23CFF3675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374" y="2008173"/>
            <a:ext cx="8618569" cy="431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6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EA36C3A1-C773-2752-3A6F-F3B2257F8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D790-B828-4B3C-9A03-A05CABE56E00}" type="datetime1">
              <a:rPr lang="en-US" smtClean="0"/>
              <a:t>8/8/2023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E7BC9A58-3407-62BE-E62A-BE0F12090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Signal Processing and Radio Communications Lab</a:t>
            </a:r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DADABADB-1C56-1FC4-B587-C2D6F194C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22</a:t>
            </a:fld>
            <a:endParaRPr lang="en-US" dirty="0"/>
          </a:p>
        </p:txBody>
      </p:sp>
      <p:sp>
        <p:nvSpPr>
          <p:cNvPr id="9" name="Tiêu đề 5">
            <a:extLst>
              <a:ext uri="{FF2B5EF4-FFF2-40B4-BE49-F238E27FC236}">
                <a16:creationId xmlns:a16="http://schemas.microsoft.com/office/drawing/2014/main" id="{731ED558-4811-413D-506E-3311BA7BE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" y="300838"/>
            <a:ext cx="10693854" cy="754842"/>
          </a:xfrm>
        </p:spPr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11" name="Tiêu đề 5">
            <a:extLst>
              <a:ext uri="{FF2B5EF4-FFF2-40B4-BE49-F238E27FC236}">
                <a16:creationId xmlns:a16="http://schemas.microsoft.com/office/drawing/2014/main" id="{F69424D5-C05E-0956-17E7-140E55E8BC12}"/>
              </a:ext>
            </a:extLst>
          </p:cNvPr>
          <p:cNvSpPr txBox="1">
            <a:spLocks/>
          </p:cNvSpPr>
          <p:nvPr/>
        </p:nvSpPr>
        <p:spPr>
          <a:xfrm>
            <a:off x="796460" y="1077903"/>
            <a:ext cx="3386805" cy="442912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400" dirty="0"/>
              <a:t>4.2 </a:t>
            </a:r>
            <a:r>
              <a:rPr lang="en-US" sz="2400" dirty="0" err="1"/>
              <a:t>Thiết</a:t>
            </a:r>
            <a:r>
              <a:rPr lang="en-US" sz="2400" dirty="0"/>
              <a:t> </a:t>
            </a:r>
            <a:r>
              <a:rPr lang="en-US" sz="2400" dirty="0" err="1"/>
              <a:t>kế</a:t>
            </a:r>
            <a:r>
              <a:rPr lang="en-US" sz="2400" dirty="0"/>
              <a:t> </a:t>
            </a:r>
            <a:r>
              <a:rPr lang="en-US" sz="2400" dirty="0" err="1"/>
              <a:t>phần</a:t>
            </a:r>
            <a:r>
              <a:rPr lang="en-US" sz="2400" dirty="0"/>
              <a:t> </a:t>
            </a:r>
            <a:r>
              <a:rPr lang="en-US" sz="2400" dirty="0" err="1"/>
              <a:t>mềm</a:t>
            </a:r>
            <a:endParaRPr lang="en-US" sz="2400" dirty="0"/>
          </a:p>
        </p:txBody>
      </p:sp>
      <p:sp>
        <p:nvSpPr>
          <p:cNvPr id="7" name="Tiêu đề 5">
            <a:extLst>
              <a:ext uri="{FF2B5EF4-FFF2-40B4-BE49-F238E27FC236}">
                <a16:creationId xmlns:a16="http://schemas.microsoft.com/office/drawing/2014/main" id="{FE64DA10-1921-BCB7-D29A-30044AA0B6A2}"/>
              </a:ext>
            </a:extLst>
          </p:cNvPr>
          <p:cNvSpPr txBox="1">
            <a:spLocks/>
          </p:cNvSpPr>
          <p:nvPr/>
        </p:nvSpPr>
        <p:spPr>
          <a:xfrm>
            <a:off x="796460" y="1543038"/>
            <a:ext cx="3386805" cy="442912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4.2.3 </a:t>
            </a:r>
            <a:r>
              <a:rPr lang="en-US" sz="2000" dirty="0" err="1"/>
              <a:t>Thiết</a:t>
            </a:r>
            <a:r>
              <a:rPr lang="en-US" sz="2000" dirty="0"/>
              <a:t> </a:t>
            </a:r>
            <a:r>
              <a:rPr lang="en-US" sz="2000" dirty="0" err="1"/>
              <a:t>kế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523B9D-D270-DF92-FE2E-975E81DED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373" y="2212928"/>
            <a:ext cx="3692513" cy="3967050"/>
          </a:xfrm>
          <a:prstGeom prst="rect">
            <a:avLst/>
          </a:prstGeom>
        </p:spPr>
      </p:pic>
      <p:sp>
        <p:nvSpPr>
          <p:cNvPr id="6" name="Hộp Văn bản 7">
            <a:extLst>
              <a:ext uri="{FF2B5EF4-FFF2-40B4-BE49-F238E27FC236}">
                <a16:creationId xmlns:a16="http://schemas.microsoft.com/office/drawing/2014/main" id="{134132D1-7477-442E-87D3-8E414DD227AE}"/>
              </a:ext>
            </a:extLst>
          </p:cNvPr>
          <p:cNvSpPr txBox="1"/>
          <p:nvPr/>
        </p:nvSpPr>
        <p:spPr>
          <a:xfrm>
            <a:off x="796460" y="2212928"/>
            <a:ext cx="5044168" cy="19389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Các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dữ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liệu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lấy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từ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các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biến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sẽ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được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cấu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trúc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lại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thành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một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struct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là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dataSensor_st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. </a:t>
            </a:r>
          </a:p>
          <a:p>
            <a:endParaRPr lang="en-US" sz="2000" kern="100" dirty="0">
              <a:latin typeface="Times New Roman" panose="02020603050405020304" pitchFamily="18" charset="0"/>
              <a:cs typeface="Angsana New" panose="02020603050405020304" pitchFamily="18" charset="-34"/>
            </a:endParaRPr>
          </a:p>
          <a:p>
            <a:r>
              <a:rPr lang="en-US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Sau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khi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lấy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dữ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liệu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từ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các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cảm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biến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,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các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giá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trị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này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tồn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tại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trong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struct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dataSensor_st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sẽ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được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lưu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vào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queue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là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dataSensorToHTTP_queue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3383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EA36C3A1-C773-2752-3A6F-F3B2257F8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D790-B828-4B3C-9A03-A05CABE56E00}" type="datetime1">
              <a:rPr lang="en-US" smtClean="0"/>
              <a:t>8/8/2023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E7BC9A58-3407-62BE-E62A-BE0F12090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Signal Processing and Radio Communications Lab</a:t>
            </a:r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DADABADB-1C56-1FC4-B587-C2D6F194C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23</a:t>
            </a:fld>
            <a:endParaRPr lang="en-US" dirty="0"/>
          </a:p>
        </p:txBody>
      </p:sp>
      <p:sp>
        <p:nvSpPr>
          <p:cNvPr id="9" name="Tiêu đề 5">
            <a:extLst>
              <a:ext uri="{FF2B5EF4-FFF2-40B4-BE49-F238E27FC236}">
                <a16:creationId xmlns:a16="http://schemas.microsoft.com/office/drawing/2014/main" id="{731ED558-4811-413D-506E-3311BA7BE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" y="300838"/>
            <a:ext cx="10693854" cy="754842"/>
          </a:xfrm>
        </p:spPr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11" name="Tiêu đề 5">
            <a:extLst>
              <a:ext uri="{FF2B5EF4-FFF2-40B4-BE49-F238E27FC236}">
                <a16:creationId xmlns:a16="http://schemas.microsoft.com/office/drawing/2014/main" id="{F69424D5-C05E-0956-17E7-140E55E8BC12}"/>
              </a:ext>
            </a:extLst>
          </p:cNvPr>
          <p:cNvSpPr txBox="1">
            <a:spLocks/>
          </p:cNvSpPr>
          <p:nvPr/>
        </p:nvSpPr>
        <p:spPr>
          <a:xfrm>
            <a:off x="796460" y="1077903"/>
            <a:ext cx="3386805" cy="442912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400" dirty="0"/>
              <a:t>4.2 </a:t>
            </a:r>
            <a:r>
              <a:rPr lang="en-US" sz="2400" dirty="0" err="1"/>
              <a:t>Thiết</a:t>
            </a:r>
            <a:r>
              <a:rPr lang="en-US" sz="2400" dirty="0"/>
              <a:t> </a:t>
            </a:r>
            <a:r>
              <a:rPr lang="en-US" sz="2400" dirty="0" err="1"/>
              <a:t>kế</a:t>
            </a:r>
            <a:r>
              <a:rPr lang="en-US" sz="2400" dirty="0"/>
              <a:t> </a:t>
            </a:r>
            <a:r>
              <a:rPr lang="en-US" sz="2400" dirty="0" err="1"/>
              <a:t>phần</a:t>
            </a:r>
            <a:r>
              <a:rPr lang="en-US" sz="2400" dirty="0"/>
              <a:t> </a:t>
            </a:r>
            <a:r>
              <a:rPr lang="en-US" sz="2400" dirty="0" err="1"/>
              <a:t>mềm</a:t>
            </a:r>
            <a:endParaRPr lang="en-US" sz="2400" dirty="0"/>
          </a:p>
        </p:txBody>
      </p:sp>
      <p:sp>
        <p:nvSpPr>
          <p:cNvPr id="7" name="Tiêu đề 5">
            <a:extLst>
              <a:ext uri="{FF2B5EF4-FFF2-40B4-BE49-F238E27FC236}">
                <a16:creationId xmlns:a16="http://schemas.microsoft.com/office/drawing/2014/main" id="{FE64DA10-1921-BCB7-D29A-30044AA0B6A2}"/>
              </a:ext>
            </a:extLst>
          </p:cNvPr>
          <p:cNvSpPr txBox="1">
            <a:spLocks/>
          </p:cNvSpPr>
          <p:nvPr/>
        </p:nvSpPr>
        <p:spPr>
          <a:xfrm>
            <a:off x="796460" y="1543038"/>
            <a:ext cx="3386805" cy="442912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4.2.3 </a:t>
            </a:r>
            <a:r>
              <a:rPr lang="en-US" sz="2000" dirty="0" err="1"/>
              <a:t>Thiết</a:t>
            </a:r>
            <a:r>
              <a:rPr lang="en-US" sz="2000" dirty="0"/>
              <a:t> </a:t>
            </a:r>
            <a:r>
              <a:rPr lang="en-US" sz="2000" dirty="0" err="1"/>
              <a:t>kế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endParaRPr lang="en-US" sz="2000" dirty="0"/>
          </a:p>
        </p:txBody>
      </p:sp>
      <p:sp>
        <p:nvSpPr>
          <p:cNvPr id="6" name="Hộp Văn bản 7">
            <a:extLst>
              <a:ext uri="{FF2B5EF4-FFF2-40B4-BE49-F238E27FC236}">
                <a16:creationId xmlns:a16="http://schemas.microsoft.com/office/drawing/2014/main" id="{134132D1-7477-442E-87D3-8E414DD227AE}"/>
              </a:ext>
            </a:extLst>
          </p:cNvPr>
          <p:cNvSpPr txBox="1"/>
          <p:nvPr/>
        </p:nvSpPr>
        <p:spPr>
          <a:xfrm>
            <a:off x="796459" y="2212928"/>
            <a:ext cx="9595769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dataSensorToHTTP_queue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là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một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queue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khởi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tạo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với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độ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dài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là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10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phần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tử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90F225-0141-7C09-6980-37330DF06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59" y="3088131"/>
            <a:ext cx="10515987" cy="159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4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EA36C3A1-C773-2752-3A6F-F3B2257F8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D790-B828-4B3C-9A03-A05CABE56E00}" type="datetime1">
              <a:rPr lang="en-US" smtClean="0"/>
              <a:t>8/8/2023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E7BC9A58-3407-62BE-E62A-BE0F12090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Signal Processing and Radio Communications Lab</a:t>
            </a:r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DADABADB-1C56-1FC4-B587-C2D6F194C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24</a:t>
            </a:fld>
            <a:endParaRPr lang="en-US" dirty="0"/>
          </a:p>
        </p:txBody>
      </p:sp>
      <p:sp>
        <p:nvSpPr>
          <p:cNvPr id="9" name="Tiêu đề 5">
            <a:extLst>
              <a:ext uri="{FF2B5EF4-FFF2-40B4-BE49-F238E27FC236}">
                <a16:creationId xmlns:a16="http://schemas.microsoft.com/office/drawing/2014/main" id="{731ED558-4811-413D-506E-3311BA7BE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" y="300838"/>
            <a:ext cx="10693854" cy="754842"/>
          </a:xfrm>
        </p:spPr>
        <p:txBody>
          <a:bodyPr vert="horz" lIns="0" tIns="45720" rIns="0" bIns="0" anchor="b">
            <a:normAutofit/>
          </a:bodyPr>
          <a:lstStyle/>
          <a:p>
            <a:r>
              <a:rPr lang="en-US">
                <a:latin typeface="Arial"/>
                <a:cs typeface="Arial"/>
              </a:rPr>
              <a:t>5. </a:t>
            </a:r>
            <a:r>
              <a:rPr lang="en-US" dirty="0" err="1">
                <a:latin typeface="Arial"/>
                <a:cs typeface="Arial"/>
              </a:rPr>
              <a:t>Kết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quả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thực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hiện</a:t>
            </a:r>
          </a:p>
        </p:txBody>
      </p:sp>
      <p:sp>
        <p:nvSpPr>
          <p:cNvPr id="11" name="Tiêu đề 5">
            <a:extLst>
              <a:ext uri="{FF2B5EF4-FFF2-40B4-BE49-F238E27FC236}">
                <a16:creationId xmlns:a16="http://schemas.microsoft.com/office/drawing/2014/main" id="{F69424D5-C05E-0956-17E7-140E55E8BC12}"/>
              </a:ext>
            </a:extLst>
          </p:cNvPr>
          <p:cNvSpPr txBox="1">
            <a:spLocks/>
          </p:cNvSpPr>
          <p:nvPr/>
        </p:nvSpPr>
        <p:spPr>
          <a:xfrm>
            <a:off x="796460" y="916328"/>
            <a:ext cx="10693854" cy="754842"/>
          </a:xfrm>
          <a:prstGeom prst="rect">
            <a:avLst/>
          </a:prstGeom>
        </p:spPr>
        <p:txBody>
          <a:bodyPr vert="horz" lIns="0" tIns="4572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400" dirty="0">
                <a:latin typeface="Arial"/>
                <a:cs typeface="Arial"/>
              </a:rPr>
              <a:t>Test module PMS7003</a:t>
            </a:r>
            <a:endParaRPr lang="en-US" sz="24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88094D9-072B-9BC2-B420-1E6FE8028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160518"/>
              </p:ext>
            </p:extLst>
          </p:nvPr>
        </p:nvGraphicFramePr>
        <p:xfrm>
          <a:off x="796460" y="1832601"/>
          <a:ext cx="10902054" cy="44063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77541">
                  <a:extLst>
                    <a:ext uri="{9D8B030D-6E8A-4147-A177-3AD203B41FA5}">
                      <a16:colId xmlns:a16="http://schemas.microsoft.com/office/drawing/2014/main" val="3084392154"/>
                    </a:ext>
                  </a:extLst>
                </a:gridCol>
                <a:gridCol w="2086993">
                  <a:extLst>
                    <a:ext uri="{9D8B030D-6E8A-4147-A177-3AD203B41FA5}">
                      <a16:colId xmlns:a16="http://schemas.microsoft.com/office/drawing/2014/main" val="3137147990"/>
                    </a:ext>
                  </a:extLst>
                </a:gridCol>
                <a:gridCol w="2186373">
                  <a:extLst>
                    <a:ext uri="{9D8B030D-6E8A-4147-A177-3AD203B41FA5}">
                      <a16:colId xmlns:a16="http://schemas.microsoft.com/office/drawing/2014/main" val="573027214"/>
                    </a:ext>
                  </a:extLst>
                </a:gridCol>
                <a:gridCol w="2202937">
                  <a:extLst>
                    <a:ext uri="{9D8B030D-6E8A-4147-A177-3AD203B41FA5}">
                      <a16:colId xmlns:a16="http://schemas.microsoft.com/office/drawing/2014/main" val="1222142534"/>
                    </a:ext>
                  </a:extLst>
                </a:gridCol>
                <a:gridCol w="2248210">
                  <a:extLst>
                    <a:ext uri="{9D8B030D-6E8A-4147-A177-3AD203B41FA5}">
                      <a16:colId xmlns:a16="http://schemas.microsoft.com/office/drawing/2014/main" val="2659419323"/>
                    </a:ext>
                  </a:extLst>
                </a:gridCol>
              </a:tblGrid>
              <a:tr h="752138">
                <a:tc>
                  <a:txBody>
                    <a:bodyPr/>
                    <a:lstStyle/>
                    <a:p>
                      <a:pPr indent="18034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Chức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năng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indent="18034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Bài</a:t>
                      </a:r>
                      <a:r>
                        <a:rPr lang="en-US" sz="1800" kern="100" dirty="0">
                          <a:effectLst/>
                        </a:rPr>
                        <a:t> test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indent="18034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Kết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quả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mong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muốn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indent="18034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Kết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quả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đạt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được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indent="18034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Đánh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giá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57150" marR="57150" marT="57150" marB="57150"/>
                </a:tc>
                <a:extLst>
                  <a:ext uri="{0D108BD9-81ED-4DB2-BD59-A6C34878D82A}">
                    <a16:rowId xmlns:a16="http://schemas.microsoft.com/office/drawing/2014/main" val="1799217465"/>
                  </a:ext>
                </a:extLst>
              </a:tr>
              <a:tr h="262824">
                <a:tc>
                  <a:txBody>
                    <a:bodyPr/>
                    <a:lstStyle/>
                    <a:p>
                      <a:pPr indent="18034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Khởi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tạo</a:t>
                      </a:r>
                      <a:r>
                        <a:rPr lang="en-US" sz="1800" kern="100" dirty="0">
                          <a:effectLst/>
                        </a:rPr>
                        <a:t>  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indent="18034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Khởi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tạo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riêng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cảm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biến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indent="18034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Khởi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tạo</a:t>
                      </a:r>
                      <a:r>
                        <a:rPr lang="en-US" sz="1800" kern="100" dirty="0">
                          <a:effectLst/>
                        </a:rPr>
                        <a:t> UART </a:t>
                      </a:r>
                      <a:r>
                        <a:rPr lang="en-US" sz="1800" kern="100" dirty="0" err="1">
                          <a:effectLst/>
                        </a:rPr>
                        <a:t>cho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cảm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biến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thành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công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indent="18034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Khởi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tạo</a:t>
                      </a:r>
                      <a:r>
                        <a:rPr lang="en-US" sz="1800" kern="100" dirty="0">
                          <a:effectLst/>
                        </a:rPr>
                        <a:t> UART </a:t>
                      </a:r>
                      <a:r>
                        <a:rPr lang="en-US" sz="1800" kern="100" dirty="0" err="1">
                          <a:effectLst/>
                        </a:rPr>
                        <a:t>cho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cảm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biến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thành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công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</a:p>
                    <a:p>
                      <a:pPr indent="18034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indent="18034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</a:rPr>
                        <a:t>Đạt yêu cầu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57150" marR="57150" marT="57150" marB="57150"/>
                </a:tc>
                <a:extLst>
                  <a:ext uri="{0D108BD9-81ED-4DB2-BD59-A6C34878D82A}">
                    <a16:rowId xmlns:a16="http://schemas.microsoft.com/office/drawing/2014/main" val="2862640166"/>
                  </a:ext>
                </a:extLst>
              </a:tr>
              <a:tr h="2093724">
                <a:tc>
                  <a:txBody>
                    <a:bodyPr/>
                    <a:lstStyle/>
                    <a:p>
                      <a:pPr indent="18034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</a:rPr>
                        <a:t>Đo nồng độ bụi PM1, PM2.5, PM10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indent="18034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Thực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hiện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đo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bụi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tại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nhiều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không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gian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trong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nhà</a:t>
                      </a:r>
                      <a:r>
                        <a:rPr lang="en-US" sz="1800" kern="100" dirty="0">
                          <a:effectLst/>
                        </a:rPr>
                        <a:t> (</a:t>
                      </a:r>
                      <a:r>
                        <a:rPr lang="en-US" sz="1800" kern="100" dirty="0" err="1">
                          <a:effectLst/>
                        </a:rPr>
                        <a:t>đóng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cửa</a:t>
                      </a:r>
                      <a:r>
                        <a:rPr lang="en-US" sz="1800" kern="100" dirty="0">
                          <a:effectLst/>
                        </a:rPr>
                        <a:t>). </a:t>
                      </a:r>
                      <a:r>
                        <a:rPr lang="en-US" sz="1800" kern="100" dirty="0" err="1">
                          <a:effectLst/>
                        </a:rPr>
                        <a:t>Chạy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cảm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biến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liên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tục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trong</a:t>
                      </a:r>
                      <a:r>
                        <a:rPr lang="en-US" sz="1800" kern="100" dirty="0">
                          <a:effectLst/>
                        </a:rPr>
                        <a:t> 1h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indent="18034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Cảm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biến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gửi</a:t>
                      </a:r>
                      <a:r>
                        <a:rPr lang="en-US" sz="1800" kern="100" dirty="0">
                          <a:effectLst/>
                        </a:rPr>
                        <a:t> data </a:t>
                      </a:r>
                      <a:r>
                        <a:rPr lang="en-US" sz="1800" kern="100" dirty="0" err="1">
                          <a:effectLst/>
                        </a:rPr>
                        <a:t>một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cách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ổn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định</a:t>
                      </a:r>
                      <a:r>
                        <a:rPr lang="en-US" sz="1800" kern="100" dirty="0">
                          <a:effectLst/>
                        </a:rPr>
                        <a:t>, </a:t>
                      </a:r>
                      <a:r>
                        <a:rPr lang="en-US" sz="1800" kern="100" dirty="0" err="1">
                          <a:effectLst/>
                        </a:rPr>
                        <a:t>không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có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các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giá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trị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nhiễu</a:t>
                      </a:r>
                      <a:r>
                        <a:rPr lang="en-US" sz="1800" kern="100" dirty="0">
                          <a:effectLst/>
                        </a:rPr>
                        <a:t> &gt; 100 ug/m37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indent="18034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Cảm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biến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gửi</a:t>
                      </a:r>
                      <a:r>
                        <a:rPr lang="en-US" sz="1800" kern="100" dirty="0">
                          <a:effectLst/>
                        </a:rPr>
                        <a:t> data </a:t>
                      </a:r>
                      <a:r>
                        <a:rPr lang="en-US" sz="1800" kern="100" dirty="0" err="1">
                          <a:effectLst/>
                        </a:rPr>
                        <a:t>ổn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định</a:t>
                      </a:r>
                      <a:r>
                        <a:rPr lang="en-US" sz="1800" kern="100" dirty="0">
                          <a:effectLst/>
                        </a:rPr>
                        <a:t>, </a:t>
                      </a:r>
                      <a:r>
                        <a:rPr lang="en-US" sz="1800" kern="100" dirty="0" err="1">
                          <a:effectLst/>
                        </a:rPr>
                        <a:t>cái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giá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trị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đo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dao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động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từ</a:t>
                      </a:r>
                      <a:r>
                        <a:rPr lang="en-US" sz="1800" kern="100" dirty="0">
                          <a:effectLst/>
                        </a:rPr>
                        <a:t> 1-30 ug/m3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indent="18034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Đạt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yêu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cầu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57150" marR="57150" marT="57150" marB="57150"/>
                </a:tc>
                <a:extLst>
                  <a:ext uri="{0D108BD9-81ED-4DB2-BD59-A6C34878D82A}">
                    <a16:rowId xmlns:a16="http://schemas.microsoft.com/office/drawing/2014/main" val="268737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984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EA36C3A1-C773-2752-3A6F-F3B2257F8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D790-B828-4B3C-9A03-A05CABE56E00}" type="datetime1">
              <a:rPr lang="en-US" smtClean="0"/>
              <a:t>8/8/2023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E7BC9A58-3407-62BE-E62A-BE0F12090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Signal Processing and Radio Communications Lab</a:t>
            </a:r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DADABADB-1C56-1FC4-B587-C2D6F194C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25</a:t>
            </a:fld>
            <a:endParaRPr lang="en-US" dirty="0"/>
          </a:p>
        </p:txBody>
      </p:sp>
      <p:sp>
        <p:nvSpPr>
          <p:cNvPr id="9" name="Tiêu đề 5">
            <a:extLst>
              <a:ext uri="{FF2B5EF4-FFF2-40B4-BE49-F238E27FC236}">
                <a16:creationId xmlns:a16="http://schemas.microsoft.com/office/drawing/2014/main" id="{731ED558-4811-413D-506E-3311BA7BE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698" y="180654"/>
            <a:ext cx="10693854" cy="754842"/>
          </a:xfrm>
        </p:spPr>
        <p:txBody>
          <a:bodyPr vert="horz" lIns="0" tIns="45720" rIns="0" bIns="0" anchor="b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5. </a:t>
            </a:r>
            <a:r>
              <a:rPr lang="en-US" dirty="0" err="1">
                <a:latin typeface="Arial"/>
                <a:cs typeface="Arial"/>
              </a:rPr>
              <a:t>Kết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quả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thực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hiện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" name="Tiêu đề 5">
            <a:extLst>
              <a:ext uri="{FF2B5EF4-FFF2-40B4-BE49-F238E27FC236}">
                <a16:creationId xmlns:a16="http://schemas.microsoft.com/office/drawing/2014/main" id="{F69424D5-C05E-0956-17E7-140E55E8BC12}"/>
              </a:ext>
            </a:extLst>
          </p:cNvPr>
          <p:cNvSpPr txBox="1">
            <a:spLocks/>
          </p:cNvSpPr>
          <p:nvPr/>
        </p:nvSpPr>
        <p:spPr>
          <a:xfrm>
            <a:off x="796460" y="710591"/>
            <a:ext cx="10693854" cy="754842"/>
          </a:xfrm>
          <a:prstGeom prst="rect">
            <a:avLst/>
          </a:prstGeom>
        </p:spPr>
        <p:txBody>
          <a:bodyPr vert="horz" lIns="0" tIns="4572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400" dirty="0">
                <a:latin typeface="Arial"/>
                <a:cs typeface="Arial"/>
              </a:rPr>
              <a:t>Test module BME280</a:t>
            </a:r>
            <a:endParaRPr lang="en-US" sz="24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E0F61D1-0001-2A00-8AB4-8DB71776AF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102098"/>
              </p:ext>
            </p:extLst>
          </p:nvPr>
        </p:nvGraphicFramePr>
        <p:xfrm>
          <a:off x="796460" y="1698171"/>
          <a:ext cx="10693853" cy="44375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76713">
                  <a:extLst>
                    <a:ext uri="{9D8B030D-6E8A-4147-A177-3AD203B41FA5}">
                      <a16:colId xmlns:a16="http://schemas.microsoft.com/office/drawing/2014/main" val="3107480349"/>
                    </a:ext>
                  </a:extLst>
                </a:gridCol>
                <a:gridCol w="1650019">
                  <a:extLst>
                    <a:ext uri="{9D8B030D-6E8A-4147-A177-3AD203B41FA5}">
                      <a16:colId xmlns:a16="http://schemas.microsoft.com/office/drawing/2014/main" val="3505665176"/>
                    </a:ext>
                  </a:extLst>
                </a:gridCol>
                <a:gridCol w="1552959">
                  <a:extLst>
                    <a:ext uri="{9D8B030D-6E8A-4147-A177-3AD203B41FA5}">
                      <a16:colId xmlns:a16="http://schemas.microsoft.com/office/drawing/2014/main" val="3279357664"/>
                    </a:ext>
                  </a:extLst>
                </a:gridCol>
                <a:gridCol w="2126692">
                  <a:extLst>
                    <a:ext uri="{9D8B030D-6E8A-4147-A177-3AD203B41FA5}">
                      <a16:colId xmlns:a16="http://schemas.microsoft.com/office/drawing/2014/main" val="2266322620"/>
                    </a:ext>
                  </a:extLst>
                </a:gridCol>
                <a:gridCol w="1587470">
                  <a:extLst>
                    <a:ext uri="{9D8B030D-6E8A-4147-A177-3AD203B41FA5}">
                      <a16:colId xmlns:a16="http://schemas.microsoft.com/office/drawing/2014/main" val="299914838"/>
                    </a:ext>
                  </a:extLst>
                </a:gridCol>
              </a:tblGrid>
              <a:tr h="680702">
                <a:tc>
                  <a:txBody>
                    <a:bodyPr/>
                    <a:lstStyle/>
                    <a:p>
                      <a:pPr indent="18034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 err="1">
                          <a:effectLst/>
                        </a:rPr>
                        <a:t>Chức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r>
                        <a:rPr lang="en-US" sz="1600" kern="100" dirty="0" err="1">
                          <a:effectLst/>
                        </a:rPr>
                        <a:t>năng</a:t>
                      </a:r>
                      <a:endParaRPr lang="en-US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indent="18034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 err="1">
                          <a:effectLst/>
                        </a:rPr>
                        <a:t>Bài</a:t>
                      </a:r>
                      <a:r>
                        <a:rPr lang="en-US" sz="1600" kern="100" dirty="0">
                          <a:effectLst/>
                        </a:rPr>
                        <a:t> test</a:t>
                      </a:r>
                      <a:endParaRPr lang="en-US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indent="18034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 err="1">
                          <a:effectLst/>
                        </a:rPr>
                        <a:t>Kết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r>
                        <a:rPr lang="en-US" sz="1600" kern="100" dirty="0" err="1">
                          <a:effectLst/>
                        </a:rPr>
                        <a:t>quả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r>
                        <a:rPr lang="en-US" sz="1600" kern="100" dirty="0" err="1">
                          <a:effectLst/>
                        </a:rPr>
                        <a:t>mong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r>
                        <a:rPr lang="en-US" sz="1600" kern="100" dirty="0" err="1">
                          <a:effectLst/>
                        </a:rPr>
                        <a:t>muốn</a:t>
                      </a:r>
                      <a:endParaRPr lang="en-US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>
                          <a:effectLst/>
                        </a:rPr>
                        <a:t>Kết quả đạt được</a:t>
                      </a:r>
                      <a:endParaRPr lang="en-US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>
                          <a:effectLst/>
                        </a:rPr>
                        <a:t>Đánh giá</a:t>
                      </a:r>
                      <a:endParaRPr lang="en-US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57150" marR="57150" marT="57150" marB="57150"/>
                </a:tc>
                <a:extLst>
                  <a:ext uri="{0D108BD9-81ED-4DB2-BD59-A6C34878D82A}">
                    <a16:rowId xmlns:a16="http://schemas.microsoft.com/office/drawing/2014/main" val="2966108883"/>
                  </a:ext>
                </a:extLst>
              </a:tr>
              <a:tr h="1608672">
                <a:tc>
                  <a:txBody>
                    <a:bodyPr/>
                    <a:lstStyle/>
                    <a:p>
                      <a:pPr indent="18034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 err="1">
                          <a:effectLst/>
                        </a:rPr>
                        <a:t>Khởi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r>
                        <a:rPr lang="en-US" sz="1600" kern="100" dirty="0" err="1">
                          <a:effectLst/>
                        </a:rPr>
                        <a:t>tạo</a:t>
                      </a:r>
                      <a:endParaRPr lang="en-US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indent="18034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 err="1">
                          <a:effectLst/>
                        </a:rPr>
                        <a:t>Khởi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r>
                        <a:rPr lang="en-US" sz="1600" kern="100" dirty="0" err="1">
                          <a:effectLst/>
                        </a:rPr>
                        <a:t>tạo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r>
                        <a:rPr lang="en-US" sz="1600" kern="100" dirty="0" err="1">
                          <a:effectLst/>
                        </a:rPr>
                        <a:t>riêng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r>
                        <a:rPr lang="en-US" sz="1600" kern="100" dirty="0" err="1">
                          <a:effectLst/>
                        </a:rPr>
                        <a:t>cảm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r>
                        <a:rPr lang="en-US" sz="1600" kern="100" dirty="0" err="1">
                          <a:effectLst/>
                        </a:rPr>
                        <a:t>biến</a:t>
                      </a:r>
                      <a:endParaRPr lang="en-US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indent="18034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>
                          <a:effectLst/>
                        </a:rPr>
                        <a:t>Khởi tạo I2C cho cảm biến thành công</a:t>
                      </a:r>
                      <a:endParaRPr lang="en-US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indent="18034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>
                          <a:effectLst/>
                        </a:rPr>
                        <a:t>Khởi tạo I2C cho cảm biến thành công</a:t>
                      </a:r>
                    </a:p>
                    <a:p>
                      <a:pPr indent="18034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en-US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>
                          <a:effectLst/>
                        </a:rPr>
                        <a:t>Đạt yêu cầu</a:t>
                      </a:r>
                      <a:endParaRPr lang="en-US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57150" marR="57150" marT="57150" marB="57150"/>
                </a:tc>
                <a:extLst>
                  <a:ext uri="{0D108BD9-81ED-4DB2-BD59-A6C34878D82A}">
                    <a16:rowId xmlns:a16="http://schemas.microsoft.com/office/drawing/2014/main" val="279032883"/>
                  </a:ext>
                </a:extLst>
              </a:tr>
              <a:tr h="2148218">
                <a:tc>
                  <a:txBody>
                    <a:bodyPr/>
                    <a:lstStyle/>
                    <a:p>
                      <a:pPr indent="18034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>
                          <a:effectLst/>
                        </a:rPr>
                        <a:t>Đo nhiệt độ, độ ẩm</a:t>
                      </a:r>
                      <a:endParaRPr lang="en-US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indent="18034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 err="1">
                          <a:effectLst/>
                        </a:rPr>
                        <a:t>Thực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r>
                        <a:rPr lang="en-US" sz="1600" kern="100" dirty="0" err="1">
                          <a:effectLst/>
                        </a:rPr>
                        <a:t>hiện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r>
                        <a:rPr lang="en-US" sz="1600" kern="100" dirty="0" err="1">
                          <a:effectLst/>
                        </a:rPr>
                        <a:t>đo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r>
                        <a:rPr lang="en-US" sz="1600" kern="100" dirty="0" err="1">
                          <a:effectLst/>
                        </a:rPr>
                        <a:t>tại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r>
                        <a:rPr lang="en-US" sz="1600" kern="100" dirty="0" err="1">
                          <a:effectLst/>
                        </a:rPr>
                        <a:t>nhiều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r>
                        <a:rPr lang="en-US" sz="1600" kern="100" dirty="0" err="1">
                          <a:effectLst/>
                        </a:rPr>
                        <a:t>không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r>
                        <a:rPr lang="en-US" sz="1600" kern="100" dirty="0" err="1">
                          <a:effectLst/>
                        </a:rPr>
                        <a:t>gian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r>
                        <a:rPr lang="en-US" sz="1600" kern="100" dirty="0" err="1">
                          <a:effectLst/>
                        </a:rPr>
                        <a:t>khác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r>
                        <a:rPr lang="en-US" sz="1600" kern="100" dirty="0" err="1">
                          <a:effectLst/>
                        </a:rPr>
                        <a:t>nhau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r>
                        <a:rPr lang="en-US" sz="1600" kern="100" dirty="0" err="1">
                          <a:effectLst/>
                        </a:rPr>
                        <a:t>trong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r>
                        <a:rPr lang="en-US" sz="1600" kern="100" dirty="0" err="1">
                          <a:effectLst/>
                        </a:rPr>
                        <a:t>nhà</a:t>
                      </a:r>
                      <a:r>
                        <a:rPr lang="en-US" sz="1600" kern="100" dirty="0">
                          <a:effectLst/>
                        </a:rPr>
                        <a:t>. </a:t>
                      </a:r>
                      <a:r>
                        <a:rPr lang="en-US" sz="1600" kern="100" dirty="0" err="1">
                          <a:effectLst/>
                        </a:rPr>
                        <a:t>Chạy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r>
                        <a:rPr lang="en-US" sz="1600" kern="100" dirty="0" err="1">
                          <a:effectLst/>
                        </a:rPr>
                        <a:t>cảm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r>
                        <a:rPr lang="en-US" sz="1600" kern="100" dirty="0" err="1">
                          <a:effectLst/>
                        </a:rPr>
                        <a:t>biến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r>
                        <a:rPr lang="en-US" sz="1600" kern="100" dirty="0" err="1">
                          <a:effectLst/>
                        </a:rPr>
                        <a:t>liên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r>
                        <a:rPr lang="en-US" sz="1600" kern="100" dirty="0" err="1">
                          <a:effectLst/>
                        </a:rPr>
                        <a:t>tục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r>
                        <a:rPr lang="en-US" sz="1600" kern="100" dirty="0" err="1">
                          <a:effectLst/>
                        </a:rPr>
                        <a:t>trong</a:t>
                      </a:r>
                      <a:r>
                        <a:rPr lang="en-US" sz="1600" kern="100" dirty="0">
                          <a:effectLst/>
                        </a:rPr>
                        <a:t> 1h</a:t>
                      </a:r>
                      <a:endParaRPr lang="en-US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indent="18034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 err="1">
                          <a:effectLst/>
                        </a:rPr>
                        <a:t>Cảm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r>
                        <a:rPr lang="en-US" sz="1600" kern="100" dirty="0" err="1">
                          <a:effectLst/>
                        </a:rPr>
                        <a:t>biến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r>
                        <a:rPr lang="en-US" sz="1600" kern="100" dirty="0" err="1">
                          <a:effectLst/>
                        </a:rPr>
                        <a:t>gửi</a:t>
                      </a:r>
                      <a:r>
                        <a:rPr lang="en-US" sz="1600" kern="100" dirty="0">
                          <a:effectLst/>
                        </a:rPr>
                        <a:t> data </a:t>
                      </a:r>
                      <a:r>
                        <a:rPr lang="en-US" sz="1600" kern="100" dirty="0" err="1">
                          <a:effectLst/>
                        </a:rPr>
                        <a:t>một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r>
                        <a:rPr lang="en-US" sz="1600" kern="100" dirty="0" err="1">
                          <a:effectLst/>
                        </a:rPr>
                        <a:t>cách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r>
                        <a:rPr lang="en-US" sz="1600" kern="100" dirty="0" err="1">
                          <a:effectLst/>
                        </a:rPr>
                        <a:t>ổn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r>
                        <a:rPr lang="en-US" sz="1600" kern="100" dirty="0" err="1">
                          <a:effectLst/>
                        </a:rPr>
                        <a:t>định</a:t>
                      </a:r>
                      <a:endParaRPr lang="en-US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indent="18034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 err="1">
                          <a:effectLst/>
                        </a:rPr>
                        <a:t>Cảm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r>
                        <a:rPr lang="en-US" sz="1600" kern="100" dirty="0" err="1">
                          <a:effectLst/>
                        </a:rPr>
                        <a:t>biến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r>
                        <a:rPr lang="en-US" sz="1600" kern="100" dirty="0" err="1">
                          <a:effectLst/>
                        </a:rPr>
                        <a:t>hoạt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r>
                        <a:rPr lang="en-US" sz="1600" kern="100" dirty="0" err="1">
                          <a:effectLst/>
                        </a:rPr>
                        <a:t>động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r>
                        <a:rPr lang="en-US" sz="1600" kern="100" dirty="0" err="1">
                          <a:effectLst/>
                        </a:rPr>
                        <a:t>ổn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r>
                        <a:rPr lang="en-US" sz="1600" kern="100" dirty="0" err="1">
                          <a:effectLst/>
                        </a:rPr>
                        <a:t>định</a:t>
                      </a:r>
                      <a:endParaRPr lang="en-US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indent="18034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 err="1">
                          <a:effectLst/>
                        </a:rPr>
                        <a:t>Đạt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r>
                        <a:rPr lang="en-US" sz="1600" kern="100" dirty="0" err="1">
                          <a:effectLst/>
                        </a:rPr>
                        <a:t>yêu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r>
                        <a:rPr lang="en-US" sz="1600" kern="100" dirty="0" err="1">
                          <a:effectLst/>
                        </a:rPr>
                        <a:t>cầu</a:t>
                      </a:r>
                      <a:endParaRPr lang="en-US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57150" marR="57150" marT="57150" marB="57150"/>
                </a:tc>
                <a:extLst>
                  <a:ext uri="{0D108BD9-81ED-4DB2-BD59-A6C34878D82A}">
                    <a16:rowId xmlns:a16="http://schemas.microsoft.com/office/drawing/2014/main" val="967076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18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EA36C3A1-C773-2752-3A6F-F3B2257F8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D790-B828-4B3C-9A03-A05CABE56E00}" type="datetime1">
              <a:rPr lang="en-US" smtClean="0"/>
              <a:t>8/8/2023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E7BC9A58-3407-62BE-E62A-BE0F12090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Signal Processing and Radio Communications Lab</a:t>
            </a:r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DADABADB-1C56-1FC4-B587-C2D6F194C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26</a:t>
            </a:fld>
            <a:endParaRPr lang="en-US" dirty="0"/>
          </a:p>
        </p:txBody>
      </p:sp>
      <p:sp>
        <p:nvSpPr>
          <p:cNvPr id="9" name="Tiêu đề 5">
            <a:extLst>
              <a:ext uri="{FF2B5EF4-FFF2-40B4-BE49-F238E27FC236}">
                <a16:creationId xmlns:a16="http://schemas.microsoft.com/office/drawing/2014/main" id="{731ED558-4811-413D-506E-3311BA7BE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" y="300838"/>
            <a:ext cx="10693854" cy="754842"/>
          </a:xfrm>
        </p:spPr>
        <p:txBody>
          <a:bodyPr vert="horz" lIns="0" tIns="45720" rIns="0" bIns="0" anchor="b">
            <a:normAutofit/>
          </a:bodyPr>
          <a:lstStyle/>
          <a:p>
            <a:r>
              <a:rPr lang="en-US">
                <a:latin typeface="Arial"/>
                <a:cs typeface="Arial"/>
              </a:rPr>
              <a:t>5. </a:t>
            </a:r>
            <a:r>
              <a:rPr lang="en-US" dirty="0" err="1">
                <a:latin typeface="Arial"/>
                <a:cs typeface="Arial"/>
              </a:rPr>
              <a:t>Kết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quả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thực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hiện</a:t>
            </a:r>
          </a:p>
        </p:txBody>
      </p:sp>
      <p:sp>
        <p:nvSpPr>
          <p:cNvPr id="11" name="Tiêu đề 5">
            <a:extLst>
              <a:ext uri="{FF2B5EF4-FFF2-40B4-BE49-F238E27FC236}">
                <a16:creationId xmlns:a16="http://schemas.microsoft.com/office/drawing/2014/main" id="{F69424D5-C05E-0956-17E7-140E55E8BC12}"/>
              </a:ext>
            </a:extLst>
          </p:cNvPr>
          <p:cNvSpPr txBox="1">
            <a:spLocks/>
          </p:cNvSpPr>
          <p:nvPr/>
        </p:nvSpPr>
        <p:spPr>
          <a:xfrm>
            <a:off x="796460" y="916328"/>
            <a:ext cx="10693854" cy="754842"/>
          </a:xfrm>
          <a:prstGeom prst="rect">
            <a:avLst/>
          </a:prstGeom>
        </p:spPr>
        <p:txBody>
          <a:bodyPr vert="horz" lIns="0" tIns="4572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400" dirty="0">
                <a:latin typeface="Arial"/>
                <a:cs typeface="Arial"/>
              </a:rPr>
              <a:t>Test module MHZ14A  </a:t>
            </a:r>
            <a:endParaRPr lang="en-US" sz="24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92A878C-15A7-E5F0-8552-883BFFC31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977122"/>
              </p:ext>
            </p:extLst>
          </p:nvPr>
        </p:nvGraphicFramePr>
        <p:xfrm>
          <a:off x="796460" y="1671170"/>
          <a:ext cx="10829483" cy="46492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34707">
                  <a:extLst>
                    <a:ext uri="{9D8B030D-6E8A-4147-A177-3AD203B41FA5}">
                      <a16:colId xmlns:a16="http://schemas.microsoft.com/office/drawing/2014/main" val="2395976913"/>
                    </a:ext>
                  </a:extLst>
                </a:gridCol>
                <a:gridCol w="1972350">
                  <a:extLst>
                    <a:ext uri="{9D8B030D-6E8A-4147-A177-3AD203B41FA5}">
                      <a16:colId xmlns:a16="http://schemas.microsoft.com/office/drawing/2014/main" val="1454501222"/>
                    </a:ext>
                  </a:extLst>
                </a:gridCol>
                <a:gridCol w="1643625">
                  <a:extLst>
                    <a:ext uri="{9D8B030D-6E8A-4147-A177-3AD203B41FA5}">
                      <a16:colId xmlns:a16="http://schemas.microsoft.com/office/drawing/2014/main" val="3972622932"/>
                    </a:ext>
                  </a:extLst>
                </a:gridCol>
                <a:gridCol w="1643625">
                  <a:extLst>
                    <a:ext uri="{9D8B030D-6E8A-4147-A177-3AD203B41FA5}">
                      <a16:colId xmlns:a16="http://schemas.microsoft.com/office/drawing/2014/main" val="1467001251"/>
                    </a:ext>
                  </a:extLst>
                </a:gridCol>
                <a:gridCol w="3235176">
                  <a:extLst>
                    <a:ext uri="{9D8B030D-6E8A-4147-A177-3AD203B41FA5}">
                      <a16:colId xmlns:a16="http://schemas.microsoft.com/office/drawing/2014/main" val="927569227"/>
                    </a:ext>
                  </a:extLst>
                </a:gridCol>
              </a:tblGrid>
              <a:tr h="491800">
                <a:tc>
                  <a:txBody>
                    <a:bodyPr/>
                    <a:lstStyle/>
                    <a:p>
                      <a:pPr indent="18034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Chức năng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51824" marR="51824" marT="51824" marB="51824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Bài test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51824" marR="51824" marT="51824" marB="51824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Kết quả mong muốn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51824" marR="51824" marT="51824" marB="51824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Kết quả đạt được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51824" marR="51824" marT="51824" marB="51824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Đánh giá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51824" marR="51824" marT="51824" marB="51824"/>
                </a:tc>
                <a:extLst>
                  <a:ext uri="{0D108BD9-81ED-4DB2-BD59-A6C34878D82A}">
                    <a16:rowId xmlns:a16="http://schemas.microsoft.com/office/drawing/2014/main" val="2862666433"/>
                  </a:ext>
                </a:extLst>
              </a:tr>
              <a:tr h="740111">
                <a:tc>
                  <a:txBody>
                    <a:bodyPr/>
                    <a:lstStyle/>
                    <a:p>
                      <a:pPr indent="18034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Khởi tạo 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51824" marR="51824" marT="51824" marB="51824"/>
                </a:tc>
                <a:tc>
                  <a:txBody>
                    <a:bodyPr/>
                    <a:lstStyle/>
                    <a:p>
                      <a:pPr indent="18034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Khởi tạo riêng cảm biến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51824" marR="51824" marT="51824" marB="51824"/>
                </a:tc>
                <a:tc>
                  <a:txBody>
                    <a:bodyPr/>
                    <a:lstStyle/>
                    <a:p>
                      <a:pPr indent="18034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Khởi tạo GPIO và interrupt thành công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51824" marR="51824" marT="51824" marB="51824"/>
                </a:tc>
                <a:tc>
                  <a:txBody>
                    <a:bodyPr/>
                    <a:lstStyle/>
                    <a:p>
                      <a:pPr indent="18034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Khởi tạo thành công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51824" marR="51824" marT="51824" marB="51824"/>
                </a:tc>
                <a:tc>
                  <a:txBody>
                    <a:bodyPr/>
                    <a:lstStyle/>
                    <a:p>
                      <a:pPr indent="18034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Đạt yêu cầu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51824" marR="51824" marT="51824" marB="51824"/>
                </a:tc>
                <a:extLst>
                  <a:ext uri="{0D108BD9-81ED-4DB2-BD59-A6C34878D82A}">
                    <a16:rowId xmlns:a16="http://schemas.microsoft.com/office/drawing/2014/main" val="1213485977"/>
                  </a:ext>
                </a:extLst>
              </a:tr>
              <a:tr h="1077026">
                <a:tc>
                  <a:txBody>
                    <a:bodyPr/>
                    <a:lstStyle/>
                    <a:p>
                      <a:pPr indent="18034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kern="100">
                          <a:effectLst/>
                        </a:rPr>
                        <a:t>Kiểm tra dải đo 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51824" marR="51824" marT="51824" marB="51824"/>
                </a:tc>
                <a:tc>
                  <a:txBody>
                    <a:bodyPr/>
                    <a:lstStyle/>
                    <a:p>
                      <a:pPr indent="18034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kern="100">
                          <a:effectLst/>
                        </a:rPr>
                        <a:t>Thổi vào cảm biến cho nồng độ CO2 tăng max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51824" marR="51824" marT="51824" marB="51824"/>
                </a:tc>
                <a:tc>
                  <a:txBody>
                    <a:bodyPr/>
                    <a:lstStyle/>
                    <a:p>
                      <a:pPr indent="18034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kern="100">
                          <a:effectLst/>
                        </a:rPr>
                        <a:t>Kết quả không vượt ra ngoài dải đo (0-5000ppm)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51824" marR="51824" marT="51824" marB="51824"/>
                </a:tc>
                <a:tc>
                  <a:txBody>
                    <a:bodyPr/>
                    <a:lstStyle/>
                    <a:p>
                      <a:pPr indent="18034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kern="100">
                          <a:effectLst/>
                        </a:rPr>
                        <a:t>Kết quả tối đa lên 5000ppm, không bị tràn ra ngoài dải đo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51824" marR="51824" marT="51824" marB="51824"/>
                </a:tc>
                <a:tc>
                  <a:txBody>
                    <a:bodyPr/>
                    <a:lstStyle/>
                    <a:p>
                      <a:pPr indent="18034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 kern="100">
                          <a:effectLst/>
                        </a:rPr>
                        <a:t>Đạt yêu cầu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51824" marR="51824" marT="51824" marB="51824"/>
                </a:tc>
                <a:extLst>
                  <a:ext uri="{0D108BD9-81ED-4DB2-BD59-A6C34878D82A}">
                    <a16:rowId xmlns:a16="http://schemas.microsoft.com/office/drawing/2014/main" val="1895365082"/>
                  </a:ext>
                </a:extLst>
              </a:tr>
              <a:tr h="2087776">
                <a:tc>
                  <a:txBody>
                    <a:bodyPr/>
                    <a:lstStyle/>
                    <a:p>
                      <a:pPr indent="18034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Đo nồng độ CO2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51824" marR="51824" marT="51824" marB="51824"/>
                </a:tc>
                <a:tc>
                  <a:txBody>
                    <a:bodyPr/>
                    <a:lstStyle/>
                    <a:p>
                      <a:pPr indent="18034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Chạy riêng cảm biến, thực hiện đo CO2 trong nhà trong 2 trường hợp đóng kín cửa và mở thoáng cửa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51824" marR="51824" marT="51824" marB="51824"/>
                </a:tc>
                <a:tc>
                  <a:txBody>
                    <a:bodyPr/>
                    <a:lstStyle/>
                    <a:p>
                      <a:pPr indent="18034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CO2 khi đóng kín cửa dao động trong khoảng 600-800 ppm còn khi mở thoáng cửa dao động trong khoảng 350-600ppm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51824" marR="51824" marT="51824" marB="51824"/>
                </a:tc>
                <a:tc>
                  <a:txBody>
                    <a:bodyPr/>
                    <a:lstStyle/>
                    <a:p>
                      <a:pPr indent="18034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Khi đóng kín cửa CO2 dao động trong khoảng 550-800 ppm còn khi mở thoáng cửa dao động trong khoảng 300 - 500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51824" marR="51824" marT="51824" marB="51824"/>
                </a:tc>
                <a:tc>
                  <a:txBody>
                    <a:bodyPr/>
                    <a:lstStyle/>
                    <a:p>
                      <a:pPr indent="18034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 dirty="0" err="1">
                          <a:effectLst/>
                        </a:rPr>
                        <a:t>Đạt</a:t>
                      </a:r>
                      <a:r>
                        <a:rPr lang="en-US" sz="1400" kern="100" dirty="0">
                          <a:effectLst/>
                        </a:rPr>
                        <a:t> </a:t>
                      </a:r>
                      <a:r>
                        <a:rPr lang="en-US" sz="1400" kern="100" dirty="0" err="1">
                          <a:effectLst/>
                        </a:rPr>
                        <a:t>yêu</a:t>
                      </a:r>
                      <a:r>
                        <a:rPr lang="en-US" sz="1400" kern="100" dirty="0">
                          <a:effectLst/>
                        </a:rPr>
                        <a:t> </a:t>
                      </a:r>
                      <a:r>
                        <a:rPr lang="en-US" sz="1400" kern="100" dirty="0" err="1">
                          <a:effectLst/>
                        </a:rPr>
                        <a:t>cầu</a:t>
                      </a:r>
                      <a:endParaRPr lang="en-US" sz="1400" kern="100" dirty="0">
                        <a:effectLst/>
                      </a:endParaRPr>
                    </a:p>
                    <a:p>
                      <a:pPr indent="18034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 dirty="0" err="1">
                          <a:effectLst/>
                        </a:rPr>
                        <a:t>Thực</a:t>
                      </a:r>
                      <a:r>
                        <a:rPr lang="en-US" sz="1400" kern="100" dirty="0">
                          <a:effectLst/>
                        </a:rPr>
                        <a:t> </a:t>
                      </a:r>
                      <a:r>
                        <a:rPr lang="en-US" sz="1400" kern="100" dirty="0" err="1">
                          <a:effectLst/>
                        </a:rPr>
                        <a:t>hiện</a:t>
                      </a:r>
                      <a:r>
                        <a:rPr lang="en-US" sz="1400" kern="100" dirty="0">
                          <a:effectLst/>
                        </a:rPr>
                        <a:t> </a:t>
                      </a:r>
                      <a:r>
                        <a:rPr lang="en-US" sz="1400" kern="100" dirty="0" err="1">
                          <a:effectLst/>
                        </a:rPr>
                        <a:t>calib</a:t>
                      </a:r>
                      <a:r>
                        <a:rPr lang="en-US" sz="1400" kern="100" dirty="0">
                          <a:effectLst/>
                        </a:rPr>
                        <a:t> </a:t>
                      </a:r>
                      <a:r>
                        <a:rPr lang="en-US" sz="1400" kern="100" dirty="0" err="1">
                          <a:effectLst/>
                        </a:rPr>
                        <a:t>cảm</a:t>
                      </a:r>
                      <a:r>
                        <a:rPr lang="en-US" sz="1400" kern="100" dirty="0">
                          <a:effectLst/>
                        </a:rPr>
                        <a:t> </a:t>
                      </a:r>
                      <a:r>
                        <a:rPr lang="en-US" sz="1400" kern="100" dirty="0" err="1">
                          <a:effectLst/>
                        </a:rPr>
                        <a:t>biến</a:t>
                      </a:r>
                      <a:r>
                        <a:rPr lang="en-US" sz="1400" kern="100" dirty="0">
                          <a:effectLst/>
                        </a:rPr>
                        <a:t> </a:t>
                      </a:r>
                      <a:r>
                        <a:rPr lang="en-US" sz="1400" kern="100" dirty="0" err="1">
                          <a:effectLst/>
                        </a:rPr>
                        <a:t>để</a:t>
                      </a:r>
                      <a:r>
                        <a:rPr lang="en-US" sz="1400" kern="100" dirty="0">
                          <a:effectLst/>
                        </a:rPr>
                        <a:t> </a:t>
                      </a:r>
                      <a:r>
                        <a:rPr lang="en-US" sz="1400" kern="100" dirty="0" err="1">
                          <a:effectLst/>
                        </a:rPr>
                        <a:t>có</a:t>
                      </a:r>
                      <a:r>
                        <a:rPr lang="en-US" sz="1400" kern="100" dirty="0">
                          <a:effectLst/>
                        </a:rPr>
                        <a:t> </a:t>
                      </a:r>
                      <a:r>
                        <a:rPr lang="en-US" sz="1400" kern="100" dirty="0" err="1">
                          <a:effectLst/>
                        </a:rPr>
                        <a:t>được</a:t>
                      </a:r>
                      <a:r>
                        <a:rPr lang="en-US" sz="1400" kern="100" dirty="0">
                          <a:effectLst/>
                        </a:rPr>
                        <a:t> </a:t>
                      </a:r>
                      <a:r>
                        <a:rPr lang="en-US" sz="1400" kern="100" dirty="0" err="1">
                          <a:effectLst/>
                        </a:rPr>
                        <a:t>kết</a:t>
                      </a:r>
                      <a:r>
                        <a:rPr lang="en-US" sz="1400" kern="100" dirty="0">
                          <a:effectLst/>
                        </a:rPr>
                        <a:t> </a:t>
                      </a:r>
                      <a:r>
                        <a:rPr lang="en-US" sz="1400" kern="100" dirty="0" err="1">
                          <a:effectLst/>
                        </a:rPr>
                        <a:t>quả</a:t>
                      </a:r>
                      <a:r>
                        <a:rPr lang="en-US" sz="1400" kern="100" dirty="0">
                          <a:effectLst/>
                        </a:rPr>
                        <a:t> </a:t>
                      </a:r>
                      <a:r>
                        <a:rPr lang="en-US" sz="1400" kern="100" dirty="0" err="1">
                          <a:effectLst/>
                        </a:rPr>
                        <a:t>đo</a:t>
                      </a:r>
                      <a:r>
                        <a:rPr lang="en-US" sz="1400" kern="100" dirty="0">
                          <a:effectLst/>
                        </a:rPr>
                        <a:t> </a:t>
                      </a:r>
                      <a:r>
                        <a:rPr lang="en-US" sz="1400" kern="100" dirty="0" err="1">
                          <a:effectLst/>
                        </a:rPr>
                        <a:t>chính</a:t>
                      </a:r>
                      <a:r>
                        <a:rPr lang="en-US" sz="1400" kern="100" dirty="0">
                          <a:effectLst/>
                        </a:rPr>
                        <a:t> </a:t>
                      </a:r>
                      <a:r>
                        <a:rPr lang="en-US" sz="1400" kern="100" dirty="0" err="1">
                          <a:effectLst/>
                        </a:rPr>
                        <a:t>xác</a:t>
                      </a:r>
                      <a:r>
                        <a:rPr lang="en-US" sz="1400" kern="100" dirty="0">
                          <a:effectLst/>
                        </a:rPr>
                        <a:t> </a:t>
                      </a:r>
                      <a:r>
                        <a:rPr lang="en-US" sz="1400" kern="100" dirty="0" err="1">
                          <a:effectLst/>
                        </a:rPr>
                        <a:t>nhất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51824" marR="51824" marT="51824" marB="51824"/>
                </a:tc>
                <a:extLst>
                  <a:ext uri="{0D108BD9-81ED-4DB2-BD59-A6C34878D82A}">
                    <a16:rowId xmlns:a16="http://schemas.microsoft.com/office/drawing/2014/main" val="16211271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929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EA36C3A1-C773-2752-3A6F-F3B2257F8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D790-B828-4B3C-9A03-A05CABE56E00}" type="datetime1">
              <a:rPr lang="en-US" smtClean="0"/>
              <a:t>8/8/2023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E7BC9A58-3407-62BE-E62A-BE0F12090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Signal Processing and Radio Communications Lab</a:t>
            </a:r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DADABADB-1C56-1FC4-B587-C2D6F194C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27</a:t>
            </a:fld>
            <a:endParaRPr lang="en-US" dirty="0"/>
          </a:p>
        </p:txBody>
      </p:sp>
      <p:sp>
        <p:nvSpPr>
          <p:cNvPr id="9" name="Tiêu đề 5">
            <a:extLst>
              <a:ext uri="{FF2B5EF4-FFF2-40B4-BE49-F238E27FC236}">
                <a16:creationId xmlns:a16="http://schemas.microsoft.com/office/drawing/2014/main" id="{731ED558-4811-413D-506E-3311BA7BE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" y="300838"/>
            <a:ext cx="10693854" cy="754842"/>
          </a:xfrm>
        </p:spPr>
        <p:txBody>
          <a:bodyPr vert="horz" lIns="0" tIns="45720" rIns="0" bIns="0" anchor="b">
            <a:normAutofit/>
          </a:bodyPr>
          <a:lstStyle/>
          <a:p>
            <a:r>
              <a:rPr lang="en-US">
                <a:latin typeface="Arial"/>
                <a:cs typeface="Arial"/>
              </a:rPr>
              <a:t>5. </a:t>
            </a:r>
            <a:r>
              <a:rPr lang="en-US" dirty="0" err="1">
                <a:latin typeface="Arial"/>
                <a:cs typeface="Arial"/>
              </a:rPr>
              <a:t>Kết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quả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thực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hiện</a:t>
            </a:r>
          </a:p>
        </p:txBody>
      </p:sp>
      <p:sp>
        <p:nvSpPr>
          <p:cNvPr id="11" name="Tiêu đề 5">
            <a:extLst>
              <a:ext uri="{FF2B5EF4-FFF2-40B4-BE49-F238E27FC236}">
                <a16:creationId xmlns:a16="http://schemas.microsoft.com/office/drawing/2014/main" id="{F69424D5-C05E-0956-17E7-140E55E8BC12}"/>
              </a:ext>
            </a:extLst>
          </p:cNvPr>
          <p:cNvSpPr txBox="1">
            <a:spLocks/>
          </p:cNvSpPr>
          <p:nvPr/>
        </p:nvSpPr>
        <p:spPr>
          <a:xfrm>
            <a:off x="796460" y="916328"/>
            <a:ext cx="10693854" cy="754842"/>
          </a:xfrm>
          <a:prstGeom prst="rect">
            <a:avLst/>
          </a:prstGeom>
        </p:spPr>
        <p:txBody>
          <a:bodyPr vert="horz" lIns="0" tIns="4572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400" dirty="0"/>
              <a:t>Test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thống</a:t>
            </a:r>
            <a:endParaRPr lang="en-US" sz="2400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40DB7FF-00D1-C6AE-9177-A87A95CA59E1}"/>
              </a:ext>
            </a:extLst>
          </p:cNvPr>
          <p:cNvSpPr txBox="1"/>
          <p:nvPr/>
        </p:nvSpPr>
        <p:spPr>
          <a:xfrm>
            <a:off x="796460" y="1753681"/>
            <a:ext cx="2682145" cy="40011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latin typeface="Times New Roman"/>
                <a:cs typeface="Times New Roman"/>
              </a:rPr>
              <a:t>Kết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quả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đo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trong</a:t>
            </a:r>
            <a:r>
              <a:rPr lang="en-US" sz="2000" dirty="0">
                <a:latin typeface="Times New Roman"/>
                <a:cs typeface="Times New Roman"/>
              </a:rPr>
              <a:t> 6 </a:t>
            </a:r>
            <a:r>
              <a:rPr lang="en-US" sz="2000" dirty="0" err="1">
                <a:latin typeface="Times New Roman"/>
                <a:cs typeface="Times New Roman"/>
              </a:rPr>
              <a:t>tiếng</a:t>
            </a:r>
            <a:endParaRPr lang="vi-VN" sz="2000" dirty="0">
              <a:latin typeface="Times New Roman"/>
              <a:cs typeface="Times New Roman"/>
            </a:endParaRPr>
          </a:p>
        </p:txBody>
      </p:sp>
      <p:pic>
        <p:nvPicPr>
          <p:cNvPr id="7" name="Hình ảnh 7" descr="Ảnh có chứa văn bản, ảnh chụp màn hình, biểu đồ, Sơ đồ&#10;&#10;Mô tả được tự động tạo">
            <a:extLst>
              <a:ext uri="{FF2B5EF4-FFF2-40B4-BE49-F238E27FC236}">
                <a16:creationId xmlns:a16="http://schemas.microsoft.com/office/drawing/2014/main" id="{451D70BF-125B-DF2E-E9C1-49A4CF30B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64" y="2195396"/>
            <a:ext cx="5422537" cy="3433750"/>
          </a:xfrm>
          <a:prstGeom prst="rect">
            <a:avLst/>
          </a:prstGeom>
        </p:spPr>
      </p:pic>
      <p:pic>
        <p:nvPicPr>
          <p:cNvPr id="8" name="Hình ảnh 9" descr="Ảnh có chứa văn bản, ảnh chụp màn hình, biểu đồ, Song song&#10;&#10;Mô tả được tự động tạo">
            <a:extLst>
              <a:ext uri="{FF2B5EF4-FFF2-40B4-BE49-F238E27FC236}">
                <a16:creationId xmlns:a16="http://schemas.microsoft.com/office/drawing/2014/main" id="{CEE71D86-5469-2680-47B0-366150AC3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92235"/>
            <a:ext cx="5343514" cy="3423064"/>
          </a:xfrm>
          <a:prstGeom prst="rect">
            <a:avLst/>
          </a:prstGeom>
        </p:spPr>
      </p:pic>
      <p:sp>
        <p:nvSpPr>
          <p:cNvPr id="10" name="Hộp Văn bản 4">
            <a:extLst>
              <a:ext uri="{FF2B5EF4-FFF2-40B4-BE49-F238E27FC236}">
                <a16:creationId xmlns:a16="http://schemas.microsoft.com/office/drawing/2014/main" id="{3E6E398B-63FD-F1E3-F956-71AC03300C75}"/>
              </a:ext>
            </a:extLst>
          </p:cNvPr>
          <p:cNvSpPr txBox="1"/>
          <p:nvPr/>
        </p:nvSpPr>
        <p:spPr>
          <a:xfrm>
            <a:off x="219075" y="5694762"/>
            <a:ext cx="9265678" cy="498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indent="457200" algn="just">
              <a:lnSpc>
                <a:spcPct val="150000"/>
              </a:lnSpc>
              <a:spcBef>
                <a:spcPts val="600"/>
              </a:spcBef>
              <a:spcAft>
                <a:spcPts val="1000"/>
              </a:spcAft>
            </a:pP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6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tiếng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sensor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18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8866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EA36C3A1-C773-2752-3A6F-F3B2257F8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D790-B828-4B3C-9A03-A05CABE56E00}" type="datetime1">
              <a:rPr lang="en-US" smtClean="0"/>
              <a:t>8/8/2023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E7BC9A58-3407-62BE-E62A-BE0F12090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Signal Processing and Radio Communications Lab</a:t>
            </a:r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DADABADB-1C56-1FC4-B587-C2D6F194C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28</a:t>
            </a:fld>
            <a:endParaRPr lang="en-US" dirty="0"/>
          </a:p>
        </p:txBody>
      </p:sp>
      <p:sp>
        <p:nvSpPr>
          <p:cNvPr id="9" name="Tiêu đề 5">
            <a:extLst>
              <a:ext uri="{FF2B5EF4-FFF2-40B4-BE49-F238E27FC236}">
                <a16:creationId xmlns:a16="http://schemas.microsoft.com/office/drawing/2014/main" id="{731ED558-4811-413D-506E-3311BA7BE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82" y="273844"/>
            <a:ext cx="10693854" cy="754842"/>
          </a:xfrm>
        </p:spPr>
        <p:txBody>
          <a:bodyPr vert="horz" lIns="0" tIns="45720" rIns="0" bIns="0" anchor="b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5. </a:t>
            </a:r>
            <a:r>
              <a:rPr lang="en-US" dirty="0" err="1">
                <a:latin typeface="Arial"/>
                <a:cs typeface="Arial"/>
              </a:rPr>
              <a:t>Kết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quả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thực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hiện</a:t>
            </a:r>
          </a:p>
        </p:txBody>
      </p:sp>
      <p:sp>
        <p:nvSpPr>
          <p:cNvPr id="11" name="Tiêu đề 5">
            <a:extLst>
              <a:ext uri="{FF2B5EF4-FFF2-40B4-BE49-F238E27FC236}">
                <a16:creationId xmlns:a16="http://schemas.microsoft.com/office/drawing/2014/main" id="{F69424D5-C05E-0956-17E7-140E55E8BC12}"/>
              </a:ext>
            </a:extLst>
          </p:cNvPr>
          <p:cNvSpPr txBox="1">
            <a:spLocks/>
          </p:cNvSpPr>
          <p:nvPr/>
        </p:nvSpPr>
        <p:spPr>
          <a:xfrm>
            <a:off x="796460" y="734447"/>
            <a:ext cx="10693854" cy="754842"/>
          </a:xfrm>
          <a:prstGeom prst="rect">
            <a:avLst/>
          </a:prstGeom>
        </p:spPr>
        <p:txBody>
          <a:bodyPr vert="horz" lIns="0" tIns="4572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400" dirty="0">
                <a:latin typeface="Arial"/>
                <a:cs typeface="Arial"/>
              </a:rPr>
              <a:t>Test </a:t>
            </a:r>
            <a:r>
              <a:rPr lang="en-US" sz="2400" dirty="0" err="1">
                <a:latin typeface="Arial"/>
                <a:cs typeface="Arial"/>
              </a:rPr>
              <a:t>hệ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thống</a:t>
            </a:r>
            <a:endParaRPr lang="en-US" sz="2400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40DB7FF-00D1-C6AE-9177-A87A95CA59E1}"/>
              </a:ext>
            </a:extLst>
          </p:cNvPr>
          <p:cNvSpPr txBox="1"/>
          <p:nvPr/>
        </p:nvSpPr>
        <p:spPr>
          <a:xfrm>
            <a:off x="980517" y="1563832"/>
            <a:ext cx="10455106" cy="40011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latin typeface="Times New Roman"/>
                <a:cs typeface="Times New Roman"/>
              </a:rPr>
              <a:t>Kiểm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thử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với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đám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cháy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bằng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cách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đốt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giấy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phỏng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phòng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tắm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kích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thước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1.5m x2m.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</a:p>
        </p:txBody>
      </p:sp>
      <p:pic>
        <p:nvPicPr>
          <p:cNvPr id="7" name="Hình ảnh 7" descr="Ảnh có chứa văn bản, biểu đồ, ảnh chụp màn hình, số&#10;&#10;Mô tả được tự động tạo">
            <a:extLst>
              <a:ext uri="{FF2B5EF4-FFF2-40B4-BE49-F238E27FC236}">
                <a16:creationId xmlns:a16="http://schemas.microsoft.com/office/drawing/2014/main" id="{2C9CBED9-061E-B471-6CD3-C36E7FA42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113" y="2025862"/>
            <a:ext cx="5230887" cy="3268306"/>
          </a:xfrm>
          <a:prstGeom prst="rect">
            <a:avLst/>
          </a:prstGeom>
        </p:spPr>
      </p:pic>
      <p:pic>
        <p:nvPicPr>
          <p:cNvPr id="8" name="Hình ảnh 9" descr="Ảnh có chứa văn bản, biểu đồ, ảnh chụp màn hình, hàng&#10;&#10;Mô tả được tự động tạo">
            <a:extLst>
              <a:ext uri="{FF2B5EF4-FFF2-40B4-BE49-F238E27FC236}">
                <a16:creationId xmlns:a16="http://schemas.microsoft.com/office/drawing/2014/main" id="{2452DB0F-82B1-8AD9-C769-E2F6D3379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823" y="2025862"/>
            <a:ext cx="5274905" cy="3268306"/>
          </a:xfrm>
          <a:prstGeom prst="rect">
            <a:avLst/>
          </a:prstGeom>
        </p:spPr>
      </p:pic>
      <p:sp>
        <p:nvSpPr>
          <p:cNvPr id="12" name="Hộp Văn bản 4">
            <a:extLst>
              <a:ext uri="{FF2B5EF4-FFF2-40B4-BE49-F238E27FC236}">
                <a16:creationId xmlns:a16="http://schemas.microsoft.com/office/drawing/2014/main" id="{0CE7BB99-1439-6F1D-83D3-2DD716309C12}"/>
              </a:ext>
            </a:extLst>
          </p:cNvPr>
          <p:cNvSpPr txBox="1"/>
          <p:nvPr/>
        </p:nvSpPr>
        <p:spPr>
          <a:xfrm>
            <a:off x="597159" y="5408260"/>
            <a:ext cx="11594841" cy="91307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indent="457200" algn="just">
              <a:spcBef>
                <a:spcPts val="600"/>
              </a:spcBef>
              <a:spcAft>
                <a:spcPts val="1000"/>
              </a:spcAft>
            </a:pPr>
            <a:r>
              <a:rPr lang="en-US" sz="20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hiệt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tăng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lên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rất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cao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ẩm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giảm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</a:t>
            </a:r>
            <a:r>
              <a:rPr lang="en-US" sz="2000" kern="10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bụi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…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tăng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lên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nhiều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indent="457200" algn="just">
              <a:spcBef>
                <a:spcPts val="600"/>
              </a:spcBef>
              <a:spcAft>
                <a:spcPts val="1000"/>
              </a:spcAft>
            </a:pPr>
            <a:r>
              <a:rPr lang="en-US" sz="20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àm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xác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suất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chát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cũng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tăng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đám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cháy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xuất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xác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suất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cháy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đạt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cao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nhất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lên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đến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100%. </a:t>
            </a:r>
            <a:endParaRPr lang="en-US" sz="20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267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EA36C3A1-C773-2752-3A6F-F3B2257F8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D790-B828-4B3C-9A03-A05CABE56E00}" type="datetime1">
              <a:rPr lang="en-US" smtClean="0"/>
              <a:t>8/8/2023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E7BC9A58-3407-62BE-E62A-BE0F12090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Signal Processing and Radio Communications Lab</a:t>
            </a:r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DADABADB-1C56-1FC4-B587-C2D6F194C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29</a:t>
            </a:fld>
            <a:endParaRPr lang="en-US" dirty="0"/>
          </a:p>
        </p:txBody>
      </p:sp>
      <p:sp>
        <p:nvSpPr>
          <p:cNvPr id="9" name="Tiêu đề 5">
            <a:extLst>
              <a:ext uri="{FF2B5EF4-FFF2-40B4-BE49-F238E27FC236}">
                <a16:creationId xmlns:a16="http://schemas.microsoft.com/office/drawing/2014/main" id="{731ED558-4811-413D-506E-3311BA7BE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82" y="273844"/>
            <a:ext cx="10693854" cy="754842"/>
          </a:xfrm>
        </p:spPr>
        <p:txBody>
          <a:bodyPr vert="horz" lIns="0" tIns="45720" rIns="0" bIns="0" anchor="b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5. </a:t>
            </a:r>
            <a:r>
              <a:rPr lang="en-US" dirty="0" err="1">
                <a:latin typeface="Arial"/>
                <a:cs typeface="Arial"/>
              </a:rPr>
              <a:t>Kết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quả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thực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hiện</a:t>
            </a:r>
          </a:p>
        </p:txBody>
      </p:sp>
      <p:sp>
        <p:nvSpPr>
          <p:cNvPr id="11" name="Tiêu đề 5">
            <a:extLst>
              <a:ext uri="{FF2B5EF4-FFF2-40B4-BE49-F238E27FC236}">
                <a16:creationId xmlns:a16="http://schemas.microsoft.com/office/drawing/2014/main" id="{F69424D5-C05E-0956-17E7-140E55E8BC12}"/>
              </a:ext>
            </a:extLst>
          </p:cNvPr>
          <p:cNvSpPr txBox="1">
            <a:spLocks/>
          </p:cNvSpPr>
          <p:nvPr/>
        </p:nvSpPr>
        <p:spPr>
          <a:xfrm>
            <a:off x="796460" y="734447"/>
            <a:ext cx="10693854" cy="754842"/>
          </a:xfrm>
          <a:prstGeom prst="rect">
            <a:avLst/>
          </a:prstGeom>
        </p:spPr>
        <p:txBody>
          <a:bodyPr vert="horz" lIns="0" tIns="4572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400" dirty="0">
                <a:latin typeface="Arial"/>
                <a:cs typeface="Arial"/>
              </a:rPr>
              <a:t>5.2 </a:t>
            </a:r>
            <a:r>
              <a:rPr lang="en-US" sz="2400" dirty="0" err="1">
                <a:latin typeface="Arial"/>
                <a:cs typeface="Arial"/>
              </a:rPr>
              <a:t>Kết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quả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kiểm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thử</a:t>
            </a:r>
            <a:endParaRPr lang="en-US" sz="2400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40DB7FF-00D1-C6AE-9177-A87A95CA59E1}"/>
              </a:ext>
            </a:extLst>
          </p:cNvPr>
          <p:cNvSpPr txBox="1"/>
          <p:nvPr/>
        </p:nvSpPr>
        <p:spPr>
          <a:xfrm>
            <a:off x="980517" y="1563832"/>
            <a:ext cx="7617150" cy="40011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latin typeface="Times New Roman"/>
                <a:cs typeface="Times New Roman"/>
              </a:rPr>
              <a:t>Kiểm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thử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với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khoảng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cách</a:t>
            </a:r>
            <a:r>
              <a:rPr lang="en-US" sz="2000" dirty="0">
                <a:latin typeface="Times New Roman"/>
                <a:cs typeface="Times New Roman"/>
              </a:rPr>
              <a:t> 2m </a:t>
            </a:r>
            <a:r>
              <a:rPr lang="en-US" sz="2000" dirty="0" err="1">
                <a:latin typeface="Times New Roman"/>
                <a:cs typeface="Times New Roman"/>
              </a:rPr>
              <a:t>từ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thiết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bị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phát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ra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âm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thanh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khi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báo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cháy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12" name="Hộp Văn bản 4">
            <a:extLst>
              <a:ext uri="{FF2B5EF4-FFF2-40B4-BE49-F238E27FC236}">
                <a16:creationId xmlns:a16="http://schemas.microsoft.com/office/drawing/2014/main" id="{0CE7BB99-1439-6F1D-83D3-2DD716309C12}"/>
              </a:ext>
            </a:extLst>
          </p:cNvPr>
          <p:cNvSpPr txBox="1"/>
          <p:nvPr/>
        </p:nvSpPr>
        <p:spPr>
          <a:xfrm>
            <a:off x="351752" y="5391891"/>
            <a:ext cx="7489551" cy="40011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indent="457200" algn="just">
              <a:spcBef>
                <a:spcPts val="600"/>
              </a:spcBef>
              <a:spcAft>
                <a:spcPts val="1000"/>
              </a:spcAft>
            </a:pPr>
            <a:r>
              <a:rPr lang="en-US" sz="2000" kern="100" dirty="0" err="1"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Âm</a:t>
            </a:r>
            <a:r>
              <a:rPr lang="en-US" sz="2000" kern="100" dirty="0"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kern="100" dirty="0" err="1"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thanh</a:t>
            </a:r>
            <a:r>
              <a:rPr lang="en-US" sz="2000" kern="100" dirty="0"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kern="100" dirty="0" err="1"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đo</a:t>
            </a:r>
            <a:r>
              <a:rPr lang="en-US" sz="2000" kern="100" dirty="0"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kern="100" dirty="0" err="1"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được</a:t>
            </a:r>
            <a:r>
              <a:rPr lang="en-US" sz="2000" kern="100" dirty="0"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ở </a:t>
            </a:r>
            <a:r>
              <a:rPr lang="en-US" sz="2000" kern="100" dirty="0" err="1"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mức</a:t>
            </a:r>
            <a:r>
              <a:rPr lang="en-US" sz="2000" kern="100" dirty="0"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&gt; 60 dB </a:t>
            </a:r>
            <a:r>
              <a:rPr lang="en-US" sz="2000" kern="100" dirty="0" err="1"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đạt</a:t>
            </a:r>
            <a:r>
              <a:rPr lang="en-US" sz="2000" kern="100" dirty="0"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kern="100" dirty="0" err="1"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yêu</a:t>
            </a:r>
            <a:r>
              <a:rPr lang="en-US" sz="2000" kern="100" dirty="0"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kern="100" dirty="0" err="1"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cầu</a:t>
            </a:r>
            <a:r>
              <a:rPr lang="en-US" sz="2000" kern="100" dirty="0"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phi </a:t>
            </a:r>
            <a:r>
              <a:rPr lang="en-US" sz="2000" kern="100" dirty="0" err="1"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chức</a:t>
            </a:r>
            <a:r>
              <a:rPr lang="en-US" sz="2000" kern="100" dirty="0"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kern="100" dirty="0" err="1"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năng</a:t>
            </a:r>
            <a:r>
              <a:rPr lang="en-US" sz="2000" kern="100" dirty="0"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kern="100" dirty="0" err="1"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đề</a:t>
            </a:r>
            <a:r>
              <a:rPr lang="en-US" sz="2000" kern="100" dirty="0"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kern="100" dirty="0" err="1"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ra</a:t>
            </a:r>
            <a:endParaRPr lang="en-US" sz="20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ngsana New" panose="02020603050405020304" pitchFamily="18" charset="-34"/>
            </a:endParaRPr>
          </a:p>
        </p:txBody>
      </p:sp>
      <p:pic>
        <p:nvPicPr>
          <p:cNvPr id="2050" name="Picture 2" descr="Không có mô tả.">
            <a:extLst>
              <a:ext uri="{FF2B5EF4-FFF2-40B4-BE49-F238E27FC236}">
                <a16:creationId xmlns:a16="http://schemas.microsoft.com/office/drawing/2014/main" id="{705474D2-9CA3-AEDF-9174-41B5BBC29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4" b="11571"/>
          <a:stretch/>
        </p:blipFill>
        <p:spPr bwMode="auto">
          <a:xfrm>
            <a:off x="3161468" y="2107187"/>
            <a:ext cx="1505414" cy="281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hông có mô tả.">
            <a:extLst>
              <a:ext uri="{FF2B5EF4-FFF2-40B4-BE49-F238E27FC236}">
                <a16:creationId xmlns:a16="http://schemas.microsoft.com/office/drawing/2014/main" id="{9E4C4E58-C1CA-CA4D-0979-18D0E67E6B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60" b="17880"/>
          <a:stretch/>
        </p:blipFill>
        <p:spPr bwMode="auto">
          <a:xfrm>
            <a:off x="5406614" y="1991097"/>
            <a:ext cx="1633838" cy="292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Không có mô tả.">
            <a:extLst>
              <a:ext uri="{FF2B5EF4-FFF2-40B4-BE49-F238E27FC236}">
                <a16:creationId xmlns:a16="http://schemas.microsoft.com/office/drawing/2014/main" id="{A3B22682-3FF7-DE79-1AF5-7FA8AAFF1C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3" b="16966"/>
          <a:stretch/>
        </p:blipFill>
        <p:spPr bwMode="auto">
          <a:xfrm>
            <a:off x="7780184" y="2107187"/>
            <a:ext cx="1641134" cy="281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66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51BF1324-2074-D49E-16AD-B2C8AB316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D790-B828-4B3C-9A03-A05CABE56E00}" type="datetime1">
              <a:rPr lang="en-US" smtClean="0"/>
              <a:t>8/8/2023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B0C4FEBD-17F9-1A2F-0D0E-9DAF5F76F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Signal Processing and Radio Communications Lab</a:t>
            </a:r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63F307AB-797A-C61E-E4AF-E8156FE6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Chỗ dành sẵn cho Nội dung 4">
            <a:extLst>
              <a:ext uri="{FF2B5EF4-FFF2-40B4-BE49-F238E27FC236}">
                <a16:creationId xmlns:a16="http://schemas.microsoft.com/office/drawing/2014/main" id="{6885CFD1-8A88-BBDD-9729-2D5023AFA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075" y="1161917"/>
            <a:ext cx="5705955" cy="2505437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Theo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Phủ</a:t>
            </a:r>
            <a:r>
              <a:rPr lang="en-US" dirty="0"/>
              <a:t>,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nước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gần</a:t>
            </a:r>
            <a:r>
              <a:rPr lang="en-US" dirty="0"/>
              <a:t> 3000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cháy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L</a:t>
            </a:r>
            <a:r>
              <a:rPr lang="vi-VN" dirty="0" err="1"/>
              <a:t>àm</a:t>
            </a:r>
            <a:r>
              <a:rPr lang="vi-VN" dirty="0"/>
              <a:t> chết 81 người, bị thương 198 người, thiệt hại về tài sản ước tính hơn 1.564 tỷ đồng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20313B"/>
                </a:solidFill>
              </a:rPr>
              <a:t>N</a:t>
            </a:r>
            <a:r>
              <a:rPr lang="vi-VN" b="0" i="0" dirty="0">
                <a:solidFill>
                  <a:srgbClr val="20313B"/>
                </a:solidFill>
                <a:effectLst/>
                <a:latin typeface="Arial" panose="020B0604020202020204" pitchFamily="34" charset="0"/>
              </a:rPr>
              <a:t>ăm 2018 cho thấy rằng 9/10 người dân phải hít thở không khí chứa hàm lượng các chất gây ô nhiễm cao. Ô nhiễm không khí cả ở bên ngoài và trong nhà gây ra khoảng 7 triệu ca tử vong hàng năm trên toàn cầu; chỉ tính riêng khu vực Tây Thái Bình Dương, khoảng 2,2 triệu người tử vong mỗi năm.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endParaRPr lang="en-US" dirty="0"/>
          </a:p>
        </p:txBody>
      </p:sp>
      <p:sp>
        <p:nvSpPr>
          <p:cNvPr id="6" name="Tiêu đề 5">
            <a:extLst>
              <a:ext uri="{FF2B5EF4-FFF2-40B4-BE49-F238E27FC236}">
                <a16:creationId xmlns:a16="http://schemas.microsoft.com/office/drawing/2014/main" id="{EE5AFDFA-BFC4-8BA8-F962-447B763BC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" y="-385011"/>
            <a:ext cx="10693854" cy="144069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1. </a:t>
            </a:r>
            <a:r>
              <a:rPr lang="en-US" sz="3600" dirty="0" err="1">
                <a:solidFill>
                  <a:srgbClr val="000000"/>
                </a:solidFill>
                <a:latin typeface="Calibri" panose="020F0502020204030204" pitchFamily="34" charset="0"/>
              </a:rPr>
              <a:t>Giới</a:t>
            </a: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alibri" panose="020F0502020204030204" pitchFamily="34" charset="0"/>
              </a:rPr>
              <a:t>thiệu</a:t>
            </a: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alibri" panose="020F0502020204030204" pitchFamily="34" charset="0"/>
              </a:rPr>
              <a:t>chung</a:t>
            </a:r>
            <a:endParaRPr lang="en-US" dirty="0"/>
          </a:p>
        </p:txBody>
      </p:sp>
      <p:pic>
        <p:nvPicPr>
          <p:cNvPr id="14" name="Hình ảnh 13">
            <a:extLst>
              <a:ext uri="{FF2B5EF4-FFF2-40B4-BE49-F238E27FC236}">
                <a16:creationId xmlns:a16="http://schemas.microsoft.com/office/drawing/2014/main" id="{47C9FF01-1EBA-9725-F3AD-488294CDC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09" y="3624662"/>
            <a:ext cx="3114113" cy="2540999"/>
          </a:xfrm>
          <a:prstGeom prst="rect">
            <a:avLst/>
          </a:prstGeom>
        </p:spPr>
      </p:pic>
      <p:pic>
        <p:nvPicPr>
          <p:cNvPr id="16" name="Hình ảnh 15">
            <a:extLst>
              <a:ext uri="{FF2B5EF4-FFF2-40B4-BE49-F238E27FC236}">
                <a16:creationId xmlns:a16="http://schemas.microsoft.com/office/drawing/2014/main" id="{C6988EFD-9E4A-87FB-E23F-3DB024BC9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656" y="3358857"/>
            <a:ext cx="5311483" cy="3021665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34C47D47-ACF9-F083-48CB-039D13EFA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340" y="541221"/>
            <a:ext cx="4870560" cy="2890061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08B1E72D-199F-7F23-38FB-CB3C6F659F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5248" y="3225228"/>
            <a:ext cx="2487828" cy="315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3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5E324E41-679B-0819-2876-6549BD5FA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D790-B828-4B3C-9A03-A05CABE56E00}" type="datetime1">
              <a:rPr lang="en-US" smtClean="0"/>
              <a:t>8/8/2023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9459E5F1-D200-221A-6A9B-6FD031482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Signal Processing and Radio Communications Lab</a:t>
            </a:r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6E372A18-D046-0D84-4491-7B415A14F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30</a:t>
            </a:fld>
            <a:endParaRPr lang="en-US" dirty="0"/>
          </a:p>
        </p:txBody>
      </p:sp>
      <p:graphicFrame>
        <p:nvGraphicFramePr>
          <p:cNvPr id="8" name="Bảng 8">
            <a:extLst>
              <a:ext uri="{FF2B5EF4-FFF2-40B4-BE49-F238E27FC236}">
                <a16:creationId xmlns:a16="http://schemas.microsoft.com/office/drawing/2014/main" id="{C8C4D809-CF81-8F8E-F0A4-905FDBEB87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2158555"/>
              </p:ext>
            </p:extLst>
          </p:nvPr>
        </p:nvGraphicFramePr>
        <p:xfrm>
          <a:off x="1010652" y="1688748"/>
          <a:ext cx="9609222" cy="4207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4611">
                  <a:extLst>
                    <a:ext uri="{9D8B030D-6E8A-4147-A177-3AD203B41FA5}">
                      <a16:colId xmlns:a16="http://schemas.microsoft.com/office/drawing/2014/main" val="2663956879"/>
                    </a:ext>
                  </a:extLst>
                </a:gridCol>
                <a:gridCol w="4804611">
                  <a:extLst>
                    <a:ext uri="{9D8B030D-6E8A-4147-A177-3AD203B41FA5}">
                      <a16:colId xmlns:a16="http://schemas.microsoft.com/office/drawing/2014/main" val="681888526"/>
                    </a:ext>
                  </a:extLst>
                </a:gridCol>
              </a:tblGrid>
              <a:tr h="5259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Tuần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Kế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hoạch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114525"/>
                  </a:ext>
                </a:extLst>
              </a:tr>
              <a:tr h="5259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Tìm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hiểu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linh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kiện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thông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số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kĩ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thuật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mua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720073"/>
                  </a:ext>
                </a:extLst>
              </a:tr>
              <a:tr h="5259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Lập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trình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bằng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idf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từng</a:t>
                      </a:r>
                      <a:r>
                        <a:rPr lang="en-US" dirty="0"/>
                        <a:t> module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632045"/>
                  </a:ext>
                </a:extLst>
              </a:tr>
              <a:tr h="5259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hơp</a:t>
                      </a:r>
                      <a:r>
                        <a:rPr lang="en-US" dirty="0"/>
                        <a:t> code </a:t>
                      </a:r>
                      <a:r>
                        <a:rPr lang="en-US" dirty="0" err="1"/>
                        <a:t>lại</a:t>
                      </a:r>
                      <a:r>
                        <a:rPr lang="en-US" dirty="0"/>
                        <a:t> thành 1 bản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489874"/>
                  </a:ext>
                </a:extLst>
              </a:tr>
              <a:tr h="5259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Mô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phỏng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bằng</a:t>
                      </a:r>
                      <a:r>
                        <a:rPr lang="en-US" dirty="0"/>
                        <a:t> proteus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254860"/>
                  </a:ext>
                </a:extLst>
              </a:tr>
              <a:tr h="5259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Mua </a:t>
                      </a:r>
                      <a:r>
                        <a:rPr lang="en-US" dirty="0" err="1"/>
                        <a:t>linh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kiện</a:t>
                      </a:r>
                      <a:r>
                        <a:rPr lang="en-US" dirty="0"/>
                        <a:t> và </a:t>
                      </a:r>
                      <a:r>
                        <a:rPr lang="en-US" dirty="0" err="1"/>
                        <a:t>lắp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mạch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823876"/>
                  </a:ext>
                </a:extLst>
              </a:tr>
              <a:tr h="5259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Đo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đạc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kiểm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thử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hệ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thống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12940"/>
                  </a:ext>
                </a:extLst>
              </a:tr>
              <a:tr h="5259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Sửa</a:t>
                      </a:r>
                      <a:r>
                        <a:rPr lang="en-US" dirty="0"/>
                        <a:t> và </a:t>
                      </a:r>
                      <a:r>
                        <a:rPr lang="en-US" dirty="0" err="1"/>
                        <a:t>nâng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cấp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863250"/>
                  </a:ext>
                </a:extLst>
              </a:tr>
            </a:tbl>
          </a:graphicData>
        </a:graphic>
      </p:graphicFrame>
      <p:sp>
        <p:nvSpPr>
          <p:cNvPr id="7" name="Tiêu đề 5">
            <a:extLst>
              <a:ext uri="{FF2B5EF4-FFF2-40B4-BE49-F238E27FC236}">
                <a16:creationId xmlns:a16="http://schemas.microsoft.com/office/drawing/2014/main" id="{A592F0BC-8AF8-7E49-D286-CB2DDF6DE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" y="301625"/>
            <a:ext cx="10693400" cy="754063"/>
          </a:xfrm>
        </p:spPr>
        <p:txBody>
          <a:bodyPr/>
          <a:lstStyle/>
          <a:p>
            <a:r>
              <a:rPr lang="en-US" dirty="0"/>
              <a:t>4. Timeline</a:t>
            </a:r>
          </a:p>
        </p:txBody>
      </p:sp>
    </p:spTree>
    <p:extLst>
      <p:ext uri="{BB962C8B-B14F-4D97-AF65-F5344CB8AC3E}">
        <p14:creationId xmlns:p14="http://schemas.microsoft.com/office/powerpoint/2010/main" val="126903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39B21094-80AF-08F5-B481-9BC2ECA0C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D790-B828-4B3C-9A03-A05CABE56E00}" type="datetime1">
              <a:rPr lang="en-US" smtClean="0"/>
              <a:t>8/8/2023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AE97039D-89B4-169C-7B07-54261390F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Signal Processing and Radio Communications Lab</a:t>
            </a:r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3105AAB2-1685-5143-4359-8325DA332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31</a:t>
            </a:fld>
            <a:endParaRPr lang="en-US" dirty="0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CB908FD9-0764-CAAA-0FE9-71050329D30E}"/>
              </a:ext>
            </a:extLst>
          </p:cNvPr>
          <p:cNvSpPr txBox="1"/>
          <p:nvPr/>
        </p:nvSpPr>
        <p:spPr>
          <a:xfrm>
            <a:off x="336339" y="1119674"/>
            <a:ext cx="2568332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Khảo</a:t>
            </a:r>
            <a:endParaRPr lang="en-US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22D66AA0-998E-D873-F8AF-4AD86D965BAB}"/>
              </a:ext>
            </a:extLst>
          </p:cNvPr>
          <p:cNvSpPr txBox="1"/>
          <p:nvPr/>
        </p:nvSpPr>
        <p:spPr>
          <a:xfrm>
            <a:off x="783771" y="1902672"/>
            <a:ext cx="10842172" cy="313932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[1]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Theo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Cục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Cảnh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sát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PCCC&amp;CNCH “</a:t>
            </a:r>
            <a:r>
              <a:rPr lang="en-US" sz="1800" u="sng" kern="100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  <a:hlinkClick r:id="rId2"/>
              </a:rPr>
              <a:t>Thực</a:t>
            </a:r>
            <a:r>
              <a:rPr lang="en-US" sz="18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  <a:hlinkClick r:id="rId2"/>
              </a:rPr>
              <a:t> </a:t>
            </a:r>
            <a:r>
              <a:rPr lang="en-US" sz="1800" u="sng" kern="100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  <a:hlinkClick r:id="rId2"/>
              </a:rPr>
              <a:t>trạng</a:t>
            </a:r>
            <a:r>
              <a:rPr lang="en-US" sz="18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  <a:hlinkClick r:id="rId2"/>
              </a:rPr>
              <a:t> </a:t>
            </a:r>
            <a:r>
              <a:rPr lang="en-US" sz="1800" u="sng" kern="100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  <a:hlinkClick r:id="rId2"/>
              </a:rPr>
              <a:t>và</a:t>
            </a:r>
            <a:r>
              <a:rPr lang="en-US" sz="18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  <a:hlinkClick r:id="rId2"/>
              </a:rPr>
              <a:t> </a:t>
            </a:r>
            <a:r>
              <a:rPr lang="en-US" sz="1800" u="sng" kern="100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  <a:hlinkClick r:id="rId2"/>
              </a:rPr>
              <a:t>giải</a:t>
            </a:r>
            <a:r>
              <a:rPr lang="en-US" sz="18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  <a:hlinkClick r:id="rId2"/>
              </a:rPr>
              <a:t> </a:t>
            </a:r>
            <a:r>
              <a:rPr lang="en-US" sz="1800" u="sng" kern="100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  <a:hlinkClick r:id="rId2"/>
              </a:rPr>
              <a:t>pháp</a:t>
            </a:r>
            <a:r>
              <a:rPr lang="en-US" sz="18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  <a:hlinkClick r:id="rId2"/>
              </a:rPr>
              <a:t> </a:t>
            </a:r>
            <a:r>
              <a:rPr lang="en-US" sz="1800" u="sng" kern="100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  <a:hlinkClick r:id="rId2"/>
              </a:rPr>
              <a:t>hạn</a:t>
            </a:r>
            <a:r>
              <a:rPr lang="en-US" sz="18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  <a:hlinkClick r:id="rId2"/>
              </a:rPr>
              <a:t> </a:t>
            </a:r>
            <a:r>
              <a:rPr lang="en-US" sz="1800" u="sng" kern="100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  <a:hlinkClick r:id="rId2"/>
              </a:rPr>
              <a:t>chế</a:t>
            </a:r>
            <a:r>
              <a:rPr lang="en-US" sz="18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  <a:hlinkClick r:id="rId2"/>
              </a:rPr>
              <a:t> </a:t>
            </a:r>
            <a:r>
              <a:rPr lang="en-US" sz="1800" u="sng" kern="100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  <a:hlinkClick r:id="rId2"/>
              </a:rPr>
              <a:t>nguy</a:t>
            </a:r>
            <a:r>
              <a:rPr lang="en-US" sz="18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  <a:hlinkClick r:id="rId2"/>
              </a:rPr>
              <a:t> </a:t>
            </a:r>
            <a:r>
              <a:rPr lang="en-US" sz="1800" u="sng" kern="100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  <a:hlinkClick r:id="rId2"/>
              </a:rPr>
              <a:t>cơ</a:t>
            </a:r>
            <a:r>
              <a:rPr lang="en-US" sz="18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  <a:hlinkClick r:id="rId2"/>
              </a:rPr>
              <a:t> </a:t>
            </a:r>
            <a:r>
              <a:rPr lang="en-US" sz="1800" u="sng" kern="100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  <a:hlinkClick r:id="rId2"/>
              </a:rPr>
              <a:t>cháy</a:t>
            </a:r>
            <a:r>
              <a:rPr lang="en-US" sz="18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  <a:hlinkClick r:id="rId2"/>
              </a:rPr>
              <a:t> </a:t>
            </a:r>
            <a:r>
              <a:rPr lang="en-US" sz="1800" u="sng" kern="100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  <a:hlinkClick r:id="rId2"/>
              </a:rPr>
              <a:t>nổ</a:t>
            </a:r>
            <a:r>
              <a:rPr lang="en-US" sz="18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  <a:hlinkClick r:id="rId2"/>
              </a:rPr>
              <a:t> </a:t>
            </a:r>
            <a:r>
              <a:rPr lang="en-US" sz="1800" u="sng" kern="100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  <a:hlinkClick r:id="rId2"/>
              </a:rPr>
              <a:t>trong</a:t>
            </a:r>
            <a:r>
              <a:rPr lang="en-US" sz="18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  <a:hlinkClick r:id="rId2"/>
              </a:rPr>
              <a:t> </a:t>
            </a:r>
            <a:r>
              <a:rPr lang="en-US" sz="1800" u="sng" kern="100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  <a:hlinkClick r:id="rId2"/>
              </a:rPr>
              <a:t>các</a:t>
            </a:r>
            <a:r>
              <a:rPr lang="en-US" sz="18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  <a:hlinkClick r:id="rId2"/>
              </a:rPr>
              <a:t> </a:t>
            </a:r>
            <a:r>
              <a:rPr lang="en-US" sz="1800" u="sng" kern="100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  <a:hlinkClick r:id="rId2"/>
              </a:rPr>
              <a:t>nhà</a:t>
            </a:r>
            <a:r>
              <a:rPr lang="en-US" sz="18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  <a:hlinkClick r:id="rId2"/>
              </a:rPr>
              <a:t>, </a:t>
            </a:r>
            <a:r>
              <a:rPr lang="en-US" sz="1800" u="sng" kern="100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  <a:hlinkClick r:id="rId2"/>
              </a:rPr>
              <a:t>chung</a:t>
            </a:r>
            <a:r>
              <a:rPr lang="en-US" sz="18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  <a:hlinkClick r:id="rId2"/>
              </a:rPr>
              <a:t> </a:t>
            </a:r>
            <a:r>
              <a:rPr lang="en-US" sz="1800" u="sng" kern="100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  <a:hlinkClick r:id="rId2"/>
              </a:rPr>
              <a:t>cư</a:t>
            </a:r>
            <a:r>
              <a:rPr lang="en-US" sz="18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  <a:hlinkClick r:id="rId2"/>
              </a:rPr>
              <a:t> </a:t>
            </a:r>
            <a:r>
              <a:rPr lang="en-US" sz="1800" u="sng" kern="100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  <a:hlinkClick r:id="rId2"/>
              </a:rPr>
              <a:t>cao</a:t>
            </a:r>
            <a:r>
              <a:rPr lang="en-US" sz="18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  <a:hlinkClick r:id="rId2"/>
              </a:rPr>
              <a:t> </a:t>
            </a:r>
            <a:r>
              <a:rPr lang="en-US" sz="1800" u="sng" kern="100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  <a:hlinkClick r:id="rId2"/>
              </a:rPr>
              <a:t>tầng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” – 2021. </a:t>
            </a:r>
          </a:p>
          <a:p>
            <a:r>
              <a:rPr lang="en-US" kern="100" dirty="0">
                <a:latin typeface="Times New Roman" panose="02020603050405020304" pitchFamily="18" charset="0"/>
                <a:cs typeface="Angsana New" panose="02020603050405020304" pitchFamily="18" charset="-34"/>
              </a:rPr>
              <a:t>[2]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Zhou Yong- “</a:t>
            </a:r>
            <a:r>
              <a:rPr lang="en-US" sz="18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  <a:hlinkClick r:id="rId3"/>
              </a:rPr>
              <a:t>PMS7003 series data manual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” - 2016.</a:t>
            </a:r>
          </a:p>
          <a:p>
            <a:r>
              <a:rPr lang="en-US" kern="100" dirty="0">
                <a:latin typeface="Times New Roman" panose="02020603050405020304" pitchFamily="18" charset="0"/>
                <a:cs typeface="Angsana New" panose="02020603050405020304" pitchFamily="18" charset="-34"/>
              </a:rPr>
              <a:t>[3]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BME280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Easybom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- “</a:t>
            </a:r>
            <a:r>
              <a:rPr lang="en-US" sz="18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  <a:hlinkClick r:id="rId4"/>
              </a:rPr>
              <a:t>BME 280 datasheet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” - 2023.</a:t>
            </a:r>
          </a:p>
          <a:p>
            <a:r>
              <a:rPr lang="en-US" kern="100" dirty="0">
                <a:latin typeface="Times New Roman" panose="02020603050405020304" pitchFamily="18" charset="0"/>
                <a:cs typeface="Angsana New" panose="02020603050405020304" pitchFamily="18" charset="-34"/>
              </a:rPr>
              <a:t>[4]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MH-Z14A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Futurlec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- “</a:t>
            </a:r>
            <a:r>
              <a:rPr lang="en-US" sz="18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  <a:hlinkClick r:id="rId5"/>
              </a:rPr>
              <a:t>MH-Z14 CO2 module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” - 2023.</a:t>
            </a:r>
          </a:p>
          <a:p>
            <a:r>
              <a:rPr lang="en-US" kern="100" dirty="0">
                <a:latin typeface="Times New Roman" panose="02020603050405020304" pitchFamily="18" charset="0"/>
                <a:cs typeface="Angsana New" panose="02020603050405020304" pitchFamily="18" charset="-34"/>
              </a:rPr>
              <a:t>[5]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Espressif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- “</a:t>
            </a:r>
            <a:r>
              <a:rPr lang="en-US" sz="18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  <a:hlinkClick r:id="rId6"/>
              </a:rPr>
              <a:t>ESP32 Series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” - 2023.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[6]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/>
                <a:ea typeface="+mn-ea"/>
                <a:cs typeface="+mn-cs"/>
              </a:rPr>
              <a:t>Qian Ding,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/>
                <a:ea typeface="+mn-ea"/>
                <a:cs typeface="+mn-cs"/>
              </a:rPr>
              <a:t>Zhenghong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/>
                <a:ea typeface="+mn-ea"/>
                <a:cs typeface="+mn-cs"/>
              </a:rPr>
              <a:t> Peng,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/>
                <a:ea typeface="+mn-ea"/>
                <a:cs typeface="+mn-cs"/>
              </a:rPr>
              <a:t>Tianzhen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/>
                <a:ea typeface="+mn-ea"/>
                <a:cs typeface="+mn-cs"/>
              </a:rPr>
              <a:t> Liu *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/>
                <a:ea typeface="+mn-ea"/>
                <a:cs typeface="+mn-cs"/>
              </a:rPr>
              <a:t>Qiaohui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/>
                <a:ea typeface="+mn-ea"/>
                <a:cs typeface="+mn-cs"/>
              </a:rPr>
              <a:t> Tong,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/>
                <a:ea typeface="+mn-ea"/>
                <a:cs typeface="+mn-cs"/>
                <a:hlinkClick r:id="rId7"/>
              </a:rPr>
              <a:t>https://ieeexplore.ieee.org/document/6846030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/>
                <a:ea typeface="+mn-ea"/>
                <a:cs typeface="+mn-cs"/>
              </a:rPr>
              <a:t> ,14 October 2014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2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4E18A-CE37-4AE7-953F-56D6B0D4D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4671" y="2822312"/>
            <a:ext cx="6936519" cy="1614616"/>
          </a:xfrm>
        </p:spPr>
        <p:txBody>
          <a:bodyPr anchor="ctr">
            <a:normAutofit fontScale="92500"/>
          </a:bodyPr>
          <a:lstStyle/>
          <a:p>
            <a:pPr marL="0" indent="0">
              <a:buNone/>
            </a:pPr>
            <a:r>
              <a:rPr lang="en-US" sz="6000" i="1" dirty="0">
                <a:solidFill>
                  <a:schemeClr val="bg2">
                    <a:lumMod val="50000"/>
                  </a:schemeClr>
                </a:solidFill>
              </a:rPr>
              <a:t>Thanks for watching</a:t>
            </a:r>
            <a:endParaRPr lang="vi-VN" sz="6000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Chỗ dành sẵn cho Ngày tháng 1">
            <a:extLst>
              <a:ext uri="{FF2B5EF4-FFF2-40B4-BE49-F238E27FC236}">
                <a16:creationId xmlns:a16="http://schemas.microsoft.com/office/drawing/2014/main" id="{630BA0D8-D00C-4991-BEF4-B7E2CAD388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8471" y="6665701"/>
            <a:ext cx="2616200" cy="180976"/>
          </a:xfrm>
        </p:spPr>
        <p:txBody>
          <a:bodyPr/>
          <a:lstStyle/>
          <a:p>
            <a:fld id="{9BEED790-B828-4B3C-9A03-A05CABE56E00}" type="datetime1">
              <a:rPr lang="en-US" smtClean="0"/>
              <a:t>8/8/2023</a:t>
            </a:fld>
            <a:endParaRPr lang="en-US"/>
          </a:p>
        </p:txBody>
      </p:sp>
      <p:sp>
        <p:nvSpPr>
          <p:cNvPr id="24" name="Chỗ dành sẵn cho Chân trang 2">
            <a:extLst>
              <a:ext uri="{FF2B5EF4-FFF2-40B4-BE49-F238E27FC236}">
                <a16:creationId xmlns:a16="http://schemas.microsoft.com/office/drawing/2014/main" id="{E56A4B55-3882-43DE-AF2C-75EE67E8C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216" y="6597650"/>
            <a:ext cx="5149784" cy="266699"/>
          </a:xfrm>
        </p:spPr>
        <p:txBody>
          <a:bodyPr/>
          <a:lstStyle/>
          <a:p>
            <a:r>
              <a:rPr lang="en-US"/>
              <a:t>Signal Processing and Radio Communications Lab</a:t>
            </a:r>
            <a:endParaRPr lang="en-US" dirty="0"/>
          </a:p>
        </p:txBody>
      </p:sp>
      <p:sp>
        <p:nvSpPr>
          <p:cNvPr id="25" name="Chỗ dành sẵn cho Số hiệu Bản chiếu 3">
            <a:extLst>
              <a:ext uri="{FF2B5EF4-FFF2-40B4-BE49-F238E27FC236}">
                <a16:creationId xmlns:a16="http://schemas.microsoft.com/office/drawing/2014/main" id="{3FC81D71-AA82-4DE0-8AC5-F8BC24A81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77552" y="6683373"/>
            <a:ext cx="1025524" cy="180976"/>
          </a:xfrm>
        </p:spPr>
        <p:txBody>
          <a:bodyPr/>
          <a:lstStyle/>
          <a:p>
            <a:fld id="{401CF334-2D5C-4859-84A6-CA7E6E43FAE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60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22B4D523-B503-3D74-C51F-9B5293A26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D790-B828-4B3C-9A03-A05CABE56E00}" type="datetime1">
              <a:rPr lang="en-US" smtClean="0"/>
              <a:t>8/8/2023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500E0F6A-98E5-B037-8E68-9DF668F99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Signal Processing and Radio Communications Lab</a:t>
            </a:r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3288FA8C-D965-61DB-7048-768F0EA3F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Tiêu đề 5">
            <a:extLst>
              <a:ext uri="{FF2B5EF4-FFF2-40B4-BE49-F238E27FC236}">
                <a16:creationId xmlns:a16="http://schemas.microsoft.com/office/drawing/2014/main" id="{1535FC20-CEEA-35BC-E193-2169797C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" y="-385011"/>
            <a:ext cx="10693854" cy="144069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1. </a:t>
            </a:r>
            <a:r>
              <a:rPr lang="en-US" sz="3600" dirty="0" err="1">
                <a:solidFill>
                  <a:srgbClr val="000000"/>
                </a:solidFill>
                <a:latin typeface="Calibri" panose="020F0502020204030204" pitchFamily="34" charset="0"/>
              </a:rPr>
              <a:t>Giới</a:t>
            </a: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alibri" panose="020F0502020204030204" pitchFamily="34" charset="0"/>
              </a:rPr>
              <a:t>thiệu</a:t>
            </a: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alibri" panose="020F0502020204030204" pitchFamily="34" charset="0"/>
              </a:rPr>
              <a:t>chung</a:t>
            </a:r>
            <a:endParaRPr lang="en-US" dirty="0"/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498270BB-A49C-A732-F075-91BF9D56AB1B}"/>
              </a:ext>
            </a:extLst>
          </p:cNvPr>
          <p:cNvSpPr txBox="1"/>
          <p:nvPr/>
        </p:nvSpPr>
        <p:spPr>
          <a:xfrm>
            <a:off x="781316" y="1474865"/>
            <a:ext cx="9209996" cy="64633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: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căn</a:t>
            </a:r>
            <a:r>
              <a:rPr lang="en-US" dirty="0"/>
              <a:t> </a:t>
            </a:r>
            <a:r>
              <a:rPr lang="en-US" dirty="0" err="1"/>
              <a:t>hộ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cư</a:t>
            </a:r>
            <a:r>
              <a:rPr lang="en-US" dirty="0"/>
              <a:t> và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,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vệ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cư</a:t>
            </a:r>
            <a:r>
              <a:rPr lang="en-US" dirty="0"/>
              <a:t> để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 </a:t>
            </a:r>
            <a:r>
              <a:rPr lang="en-US" dirty="0" err="1"/>
              <a:t>môi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sống</a:t>
            </a:r>
            <a:r>
              <a:rPr lang="en-US" dirty="0"/>
              <a:t> và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cháy</a:t>
            </a:r>
            <a:r>
              <a:rPr lang="en-US" dirty="0"/>
              <a:t> </a:t>
            </a:r>
            <a:r>
              <a:rPr lang="en-US" dirty="0" err="1"/>
              <a:t>nổ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đám</a:t>
            </a:r>
            <a:r>
              <a:rPr lang="en-US" dirty="0"/>
              <a:t> </a:t>
            </a:r>
            <a:r>
              <a:rPr lang="en-US" dirty="0" err="1"/>
              <a:t>cháy</a:t>
            </a:r>
            <a:r>
              <a:rPr lang="en-US" dirty="0"/>
              <a:t>.</a:t>
            </a: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8C1F16FB-F6A9-E7E5-CE69-751B5466EA7D}"/>
              </a:ext>
            </a:extLst>
          </p:cNvPr>
          <p:cNvSpPr txBox="1"/>
          <p:nvPr/>
        </p:nvSpPr>
        <p:spPr>
          <a:xfrm>
            <a:off x="6946888" y="2537741"/>
            <a:ext cx="3044423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cháy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nhà</a:t>
            </a:r>
            <a:endParaRPr lang="en-US" dirty="0"/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9002B7FE-EC6F-AC8A-5156-546AFB078B68}"/>
              </a:ext>
            </a:extLst>
          </p:cNvPr>
          <p:cNvSpPr txBox="1"/>
          <p:nvPr/>
        </p:nvSpPr>
        <p:spPr>
          <a:xfrm>
            <a:off x="2200689" y="2399242"/>
            <a:ext cx="3656168" cy="64633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dung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sát</a:t>
            </a:r>
            <a:endParaRPr lang="en-US" dirty="0"/>
          </a:p>
        </p:txBody>
      </p:sp>
      <p:pic>
        <p:nvPicPr>
          <p:cNvPr id="13" name="Hình ảnh 12">
            <a:extLst>
              <a:ext uri="{FF2B5EF4-FFF2-40B4-BE49-F238E27FC236}">
                <a16:creationId xmlns:a16="http://schemas.microsoft.com/office/drawing/2014/main" id="{DAD25BC0-9412-561F-1B8F-F781DD7D4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566" y="3187758"/>
            <a:ext cx="3120435" cy="3077615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B114792D-9DD6-BFE4-0827-67817A602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782" y="3077441"/>
            <a:ext cx="4827981" cy="329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24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B17B508D-171A-DE6A-28C7-C477F8EFF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D790-B828-4B3C-9A03-A05CABE56E00}" type="datetime1">
              <a:rPr lang="en-US" smtClean="0"/>
              <a:t>8/8/2023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24E78395-6CF1-2893-44DC-88A936F82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Signal Processing and Radio Communications Lab</a:t>
            </a:r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064709DF-22CC-3D1D-F61F-DA5CF562C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iêu đề 5">
            <a:extLst>
              <a:ext uri="{FF2B5EF4-FFF2-40B4-BE49-F238E27FC236}">
                <a16:creationId xmlns:a16="http://schemas.microsoft.com/office/drawing/2014/main" id="{A081C3DD-4E42-1275-E4EF-7D327A13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73" y="335340"/>
            <a:ext cx="10693854" cy="754842"/>
          </a:xfrm>
        </p:spPr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7" name="Tiêu đề 5">
            <a:extLst>
              <a:ext uri="{FF2B5EF4-FFF2-40B4-BE49-F238E27FC236}">
                <a16:creationId xmlns:a16="http://schemas.microsoft.com/office/drawing/2014/main" id="{F4190387-EC6C-011B-1218-FCE95BE437BF}"/>
              </a:ext>
            </a:extLst>
          </p:cNvPr>
          <p:cNvSpPr txBox="1">
            <a:spLocks/>
          </p:cNvSpPr>
          <p:nvPr/>
        </p:nvSpPr>
        <p:spPr>
          <a:xfrm>
            <a:off x="464781" y="1231177"/>
            <a:ext cx="10693854" cy="754842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400" dirty="0"/>
              <a:t>2.1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phẩm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thị</a:t>
            </a:r>
            <a:r>
              <a:rPr lang="en-US" sz="2400" dirty="0"/>
              <a:t> </a:t>
            </a:r>
            <a:r>
              <a:rPr lang="en-US" sz="2400" dirty="0" err="1"/>
              <a:t>trường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9EF2EA-978D-2BB6-DF56-B8F41DC1D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81" y="1895898"/>
            <a:ext cx="3158002" cy="23959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685534-24B4-EA12-3C75-19F0206DA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506" y="2028881"/>
            <a:ext cx="2125630" cy="21256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B82131-4F70-E772-B08F-B6AD5C136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8835" y="1635293"/>
            <a:ext cx="2127591" cy="2395936"/>
          </a:xfrm>
          <a:prstGeom prst="rect">
            <a:avLst/>
          </a:prstGeom>
        </p:spPr>
      </p:pic>
      <p:sp>
        <p:nvSpPr>
          <p:cNvPr id="16" name="Hộp Văn bản 7">
            <a:extLst>
              <a:ext uri="{FF2B5EF4-FFF2-40B4-BE49-F238E27FC236}">
                <a16:creationId xmlns:a16="http://schemas.microsoft.com/office/drawing/2014/main" id="{D51CC2AC-6FB4-24C2-9B36-FBC23F07D1A6}"/>
              </a:ext>
            </a:extLst>
          </p:cNvPr>
          <p:cNvSpPr txBox="1"/>
          <p:nvPr/>
        </p:nvSpPr>
        <p:spPr>
          <a:xfrm>
            <a:off x="464781" y="4291834"/>
            <a:ext cx="3750032" cy="14773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Máy</a:t>
            </a:r>
            <a:r>
              <a:rPr lang="en-US" b="1" dirty="0"/>
              <a:t> </a:t>
            </a:r>
            <a:r>
              <a:rPr lang="en-US" b="1" dirty="0" err="1"/>
              <a:t>đo</a:t>
            </a:r>
            <a:r>
              <a:rPr lang="en-US" b="1" dirty="0"/>
              <a:t> </a:t>
            </a:r>
            <a:r>
              <a:rPr lang="en-US" b="1" dirty="0" err="1"/>
              <a:t>chất</a:t>
            </a:r>
            <a:r>
              <a:rPr lang="en-US" b="1" dirty="0"/>
              <a:t> </a:t>
            </a:r>
            <a:r>
              <a:rPr lang="en-US" b="1" dirty="0" err="1"/>
              <a:t>lượng</a:t>
            </a:r>
            <a:r>
              <a:rPr lang="en-US" b="1" dirty="0"/>
              <a:t> </a:t>
            </a:r>
            <a:r>
              <a:rPr lang="en-US" b="1" dirty="0" err="1"/>
              <a:t>không</a:t>
            </a:r>
            <a:r>
              <a:rPr lang="en-US" b="1" dirty="0"/>
              <a:t> </a:t>
            </a:r>
            <a:r>
              <a:rPr lang="en-US" b="1" dirty="0" err="1"/>
              <a:t>khí</a:t>
            </a:r>
            <a:r>
              <a:rPr lang="en-US" b="1" dirty="0"/>
              <a:t> </a:t>
            </a:r>
            <a:r>
              <a:rPr lang="vi-VN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Awair Element</a:t>
            </a:r>
            <a:r>
              <a:rPr lang="en-US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Đo</a:t>
            </a:r>
            <a:r>
              <a:rPr lang="en-US" dirty="0"/>
              <a:t> CO2,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ẩm</a:t>
            </a:r>
            <a:r>
              <a:rPr lang="en-US" dirty="0"/>
              <a:t>,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, PM2.5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qua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di </a:t>
            </a:r>
            <a:r>
              <a:rPr lang="en-US" dirty="0" err="1"/>
              <a:t>động</a:t>
            </a:r>
            <a:r>
              <a:rPr lang="en-US" dirty="0"/>
              <a:t>,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ánh</a:t>
            </a:r>
            <a:r>
              <a:rPr lang="en-US" dirty="0"/>
              <a:t> </a:t>
            </a:r>
            <a:r>
              <a:rPr lang="en-US" dirty="0" err="1"/>
              <a:t>sáng</a:t>
            </a:r>
            <a:endParaRPr lang="en-US" dirty="0"/>
          </a:p>
        </p:txBody>
      </p:sp>
      <p:sp>
        <p:nvSpPr>
          <p:cNvPr id="17" name="Hộp Văn bản 7">
            <a:extLst>
              <a:ext uri="{FF2B5EF4-FFF2-40B4-BE49-F238E27FC236}">
                <a16:creationId xmlns:a16="http://schemas.microsoft.com/office/drawing/2014/main" id="{4F154700-8BBB-4143-227D-F9D234849B28}"/>
              </a:ext>
            </a:extLst>
          </p:cNvPr>
          <p:cNvSpPr txBox="1"/>
          <p:nvPr/>
        </p:nvSpPr>
        <p:spPr>
          <a:xfrm>
            <a:off x="4380305" y="4291834"/>
            <a:ext cx="3750032" cy="14773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Máy</a:t>
            </a:r>
            <a:r>
              <a:rPr lang="en-US" b="1" dirty="0"/>
              <a:t> </a:t>
            </a:r>
            <a:r>
              <a:rPr lang="en-US" b="1" dirty="0" err="1"/>
              <a:t>báo</a:t>
            </a:r>
            <a:r>
              <a:rPr lang="en-US" b="1" dirty="0"/>
              <a:t> </a:t>
            </a:r>
            <a:r>
              <a:rPr lang="en-US" b="1" dirty="0" err="1"/>
              <a:t>cháy</a:t>
            </a:r>
            <a:r>
              <a:rPr lang="en-US" b="1" dirty="0"/>
              <a:t> Nest Protect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Đo</a:t>
            </a:r>
            <a:r>
              <a:rPr lang="en-US" dirty="0"/>
              <a:t> CO, </a:t>
            </a:r>
            <a:r>
              <a:rPr lang="en-US" dirty="0" err="1"/>
              <a:t>khói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qua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di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thanh</a:t>
            </a:r>
            <a:endParaRPr lang="en-US" dirty="0"/>
          </a:p>
        </p:txBody>
      </p:sp>
      <p:sp>
        <p:nvSpPr>
          <p:cNvPr id="18" name="Hộp Văn bản 7">
            <a:extLst>
              <a:ext uri="{FF2B5EF4-FFF2-40B4-BE49-F238E27FC236}">
                <a16:creationId xmlns:a16="http://schemas.microsoft.com/office/drawing/2014/main" id="{D61A5028-D5E2-D44E-5930-F38D75C474B9}"/>
              </a:ext>
            </a:extLst>
          </p:cNvPr>
          <p:cNvSpPr txBox="1"/>
          <p:nvPr/>
        </p:nvSpPr>
        <p:spPr>
          <a:xfrm>
            <a:off x="8130337" y="4291834"/>
            <a:ext cx="3750032" cy="14773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Máy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b="1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đo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b="1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chất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b="1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lượng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b="1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không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b="1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khí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Netatmo Healthy Home Coach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Đo</a:t>
            </a:r>
            <a:r>
              <a:rPr lang="en-US" dirty="0"/>
              <a:t> CO2,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ẩm</a:t>
            </a:r>
            <a:r>
              <a:rPr lang="en-US" dirty="0"/>
              <a:t>,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độ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qua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di </a:t>
            </a:r>
            <a:r>
              <a:rPr lang="en-US" dirty="0" err="1"/>
              <a:t>động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103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Hình ảnh 13">
            <a:extLst>
              <a:ext uri="{FF2B5EF4-FFF2-40B4-BE49-F238E27FC236}">
                <a16:creationId xmlns:a16="http://schemas.microsoft.com/office/drawing/2014/main" id="{DDDD0F55-FCBE-4D1C-DCEF-3243D3F34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964" y="2324308"/>
            <a:ext cx="4925112" cy="4001058"/>
          </a:xfrm>
          <a:prstGeom prst="rect">
            <a:avLst/>
          </a:prstGeom>
        </p:spPr>
      </p:pic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B17B508D-171A-DE6A-28C7-C477F8EFF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D790-B828-4B3C-9A03-A05CABE56E00}" type="datetime1">
              <a:rPr lang="en-US" smtClean="0"/>
              <a:t>8/8/2023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24E78395-6CF1-2893-44DC-88A936F82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Signal Processing and Radio Communications Lab</a:t>
            </a:r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064709DF-22CC-3D1D-F61F-DA5CF562C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iêu đề 5">
            <a:extLst>
              <a:ext uri="{FF2B5EF4-FFF2-40B4-BE49-F238E27FC236}">
                <a16:creationId xmlns:a16="http://schemas.microsoft.com/office/drawing/2014/main" id="{A081C3DD-4E42-1275-E4EF-7D327A13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73" y="335340"/>
            <a:ext cx="10693854" cy="754842"/>
          </a:xfrm>
        </p:spPr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7" name="Tiêu đề 5">
            <a:extLst>
              <a:ext uri="{FF2B5EF4-FFF2-40B4-BE49-F238E27FC236}">
                <a16:creationId xmlns:a16="http://schemas.microsoft.com/office/drawing/2014/main" id="{F4190387-EC6C-011B-1218-FCE95BE437BF}"/>
              </a:ext>
            </a:extLst>
          </p:cNvPr>
          <p:cNvSpPr txBox="1">
            <a:spLocks/>
          </p:cNvSpPr>
          <p:nvPr/>
        </p:nvSpPr>
        <p:spPr>
          <a:xfrm>
            <a:off x="464781" y="1516927"/>
            <a:ext cx="10693854" cy="754842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400" dirty="0"/>
              <a:t>2.2 </a:t>
            </a:r>
            <a:r>
              <a:rPr lang="en-US" sz="2400" dirty="0" err="1"/>
              <a:t>Yêu</a:t>
            </a:r>
            <a:r>
              <a:rPr lang="en-US" sz="2400" dirty="0"/>
              <a:t> </a:t>
            </a:r>
            <a:r>
              <a:rPr lang="en-US" sz="2400" dirty="0" err="1"/>
              <a:t>cầu</a:t>
            </a:r>
            <a:r>
              <a:rPr lang="en-US" sz="2400" dirty="0"/>
              <a:t> </a:t>
            </a:r>
            <a:r>
              <a:rPr lang="en-US" sz="2400" dirty="0" err="1"/>
              <a:t>chức</a:t>
            </a:r>
            <a:r>
              <a:rPr lang="en-US" sz="2400" dirty="0"/>
              <a:t> </a:t>
            </a:r>
            <a:r>
              <a:rPr lang="en-US" sz="2400" dirty="0" err="1"/>
              <a:t>năng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3ABB401C-EDE6-5D7E-C9B1-94B794CD83B5}"/>
              </a:ext>
            </a:extLst>
          </p:cNvPr>
          <p:cNvSpPr txBox="1"/>
          <p:nvPr/>
        </p:nvSpPr>
        <p:spPr>
          <a:xfrm>
            <a:off x="464781" y="2271769"/>
            <a:ext cx="3402435" cy="92333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web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xuyên</a:t>
            </a:r>
            <a:r>
              <a:rPr lang="en-US" dirty="0"/>
              <a:t>: 15s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lần</a:t>
            </a:r>
            <a:endParaRPr lang="en-US" dirty="0"/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04778979-9BDB-B498-EFBF-3F080E907142}"/>
              </a:ext>
            </a:extLst>
          </p:cNvPr>
          <p:cNvSpPr txBox="1"/>
          <p:nvPr/>
        </p:nvSpPr>
        <p:spPr>
          <a:xfrm>
            <a:off x="464781" y="3529979"/>
            <a:ext cx="3402433" cy="64633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Đo</a:t>
            </a:r>
            <a:r>
              <a:rPr lang="en-US" dirty="0"/>
              <a:t> </a:t>
            </a:r>
            <a:r>
              <a:rPr lang="en-US" dirty="0" err="1"/>
              <a:t>đạc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endParaRPr lang="en-US" dirty="0"/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A8F294F6-7C7F-5377-48D7-74C2B8BB893C}"/>
              </a:ext>
            </a:extLst>
          </p:cNvPr>
          <p:cNvSpPr txBox="1"/>
          <p:nvPr/>
        </p:nvSpPr>
        <p:spPr>
          <a:xfrm>
            <a:off x="464780" y="4607235"/>
            <a:ext cx="3402434" cy="64633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Khi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đám</a:t>
            </a:r>
            <a:r>
              <a:rPr lang="en-US" dirty="0"/>
              <a:t> </a:t>
            </a:r>
            <a:r>
              <a:rPr lang="en-US" dirty="0" err="1"/>
              <a:t>cháy</a:t>
            </a:r>
            <a:r>
              <a:rPr lang="en-US" dirty="0"/>
              <a:t> sẽ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cháy</a:t>
            </a:r>
            <a:endParaRPr lang="en-US" dirty="0"/>
          </a:p>
        </p:txBody>
      </p:sp>
      <p:pic>
        <p:nvPicPr>
          <p:cNvPr id="12" name="Hình ảnh 11">
            <a:extLst>
              <a:ext uri="{FF2B5EF4-FFF2-40B4-BE49-F238E27FC236}">
                <a16:creationId xmlns:a16="http://schemas.microsoft.com/office/drawing/2014/main" id="{0D5CD1BE-6A29-E3F1-3580-A2B2578BD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556" y="1296773"/>
            <a:ext cx="4459111" cy="308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6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B17B508D-171A-DE6A-28C7-C477F8EFF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D790-B828-4B3C-9A03-A05CABE56E00}" type="datetime1">
              <a:rPr lang="en-US" smtClean="0"/>
              <a:t>8/8/2023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24E78395-6CF1-2893-44DC-88A936F82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Signal Processing and Radio Communications Lab</a:t>
            </a:r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064709DF-22CC-3D1D-F61F-DA5CF562C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Tiêu đề 5">
            <a:extLst>
              <a:ext uri="{FF2B5EF4-FFF2-40B4-BE49-F238E27FC236}">
                <a16:creationId xmlns:a16="http://schemas.microsoft.com/office/drawing/2014/main" id="{A081C3DD-4E42-1275-E4EF-7D327A133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7" name="Tiêu đề 5">
            <a:extLst>
              <a:ext uri="{FF2B5EF4-FFF2-40B4-BE49-F238E27FC236}">
                <a16:creationId xmlns:a16="http://schemas.microsoft.com/office/drawing/2014/main" id="{F4190387-EC6C-011B-1218-FCE95BE437BF}"/>
              </a:ext>
            </a:extLst>
          </p:cNvPr>
          <p:cNvSpPr txBox="1">
            <a:spLocks/>
          </p:cNvSpPr>
          <p:nvPr/>
        </p:nvSpPr>
        <p:spPr>
          <a:xfrm>
            <a:off x="464781" y="1516927"/>
            <a:ext cx="10693854" cy="754842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400" dirty="0"/>
              <a:t>2.3 </a:t>
            </a:r>
            <a:r>
              <a:rPr lang="en-US" sz="2400" dirty="0" err="1"/>
              <a:t>Yêu</a:t>
            </a:r>
            <a:r>
              <a:rPr lang="en-US" sz="2400" dirty="0"/>
              <a:t> </a:t>
            </a:r>
            <a:r>
              <a:rPr lang="en-US" sz="2400" dirty="0" err="1"/>
              <a:t>cầu</a:t>
            </a:r>
            <a:r>
              <a:rPr lang="en-US" sz="2400" dirty="0"/>
              <a:t> phi </a:t>
            </a:r>
            <a:r>
              <a:rPr lang="en-US" sz="2400" dirty="0" err="1"/>
              <a:t>chức</a:t>
            </a:r>
            <a:r>
              <a:rPr lang="en-US" sz="2400" dirty="0"/>
              <a:t> </a:t>
            </a:r>
            <a:r>
              <a:rPr lang="en-US" sz="2400" dirty="0" err="1"/>
              <a:t>năng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02169CD9-F440-0FD6-C6C6-B963A07C97D2}"/>
              </a:ext>
            </a:extLst>
          </p:cNvPr>
          <p:cNvSpPr txBox="1"/>
          <p:nvPr/>
        </p:nvSpPr>
        <p:spPr>
          <a:xfrm>
            <a:off x="464781" y="2271769"/>
            <a:ext cx="6887655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Web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thân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7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endParaRPr lang="en-US" dirty="0"/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99E56B03-BDA9-A6AE-59E2-2BE948A0E080}"/>
              </a:ext>
            </a:extLst>
          </p:cNvPr>
          <p:cNvSpPr txBox="1"/>
          <p:nvPr/>
        </p:nvSpPr>
        <p:spPr>
          <a:xfrm>
            <a:off x="464779" y="3215120"/>
            <a:ext cx="6721712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cứng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gọn</a:t>
            </a:r>
            <a:r>
              <a:rPr lang="en-US" dirty="0"/>
              <a:t>, </a:t>
            </a:r>
            <a:r>
              <a:rPr lang="en-US" dirty="0" err="1"/>
              <a:t>chắc</a:t>
            </a:r>
            <a:r>
              <a:rPr lang="en-US" dirty="0"/>
              <a:t> </a:t>
            </a:r>
            <a:r>
              <a:rPr lang="en-US" dirty="0" err="1"/>
              <a:t>chắn</a:t>
            </a:r>
            <a:r>
              <a:rPr lang="en-US" dirty="0"/>
              <a:t>,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10x9x7 cm</a:t>
            </a: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11420250-1D38-B565-D6AB-1BF37DB6CC0E}"/>
              </a:ext>
            </a:extLst>
          </p:cNvPr>
          <p:cNvSpPr txBox="1"/>
          <p:nvPr/>
        </p:nvSpPr>
        <p:spPr>
          <a:xfrm>
            <a:off x="464779" y="4284069"/>
            <a:ext cx="10365338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tục</a:t>
            </a:r>
            <a:r>
              <a:rPr lang="en-US" dirty="0"/>
              <a:t>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độ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sai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số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tối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thiểu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từ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u="sng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+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1,5%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đến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u="sng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+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3%,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độ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trễ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khi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cập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nhật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dữ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liệu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hiển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thị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dưới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3s</a:t>
            </a:r>
            <a:endParaRPr lang="en-US" dirty="0"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EA8E0267-590E-D868-F47A-9739B3AA64C1}"/>
              </a:ext>
            </a:extLst>
          </p:cNvPr>
          <p:cNvSpPr txBox="1"/>
          <p:nvPr/>
        </p:nvSpPr>
        <p:spPr>
          <a:xfrm>
            <a:off x="464779" y="5310694"/>
            <a:ext cx="10365338" cy="64633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Khi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đám</a:t>
            </a:r>
            <a:r>
              <a:rPr lang="en-US" dirty="0"/>
              <a:t> </a:t>
            </a:r>
            <a:r>
              <a:rPr lang="en-US" dirty="0" err="1"/>
              <a:t>cháy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sẽ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loa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đám</a:t>
            </a:r>
            <a:r>
              <a:rPr lang="en-US" dirty="0"/>
              <a:t> </a:t>
            </a:r>
            <a:r>
              <a:rPr lang="en-US" dirty="0" err="1"/>
              <a:t>cháy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thiểu</a:t>
            </a:r>
            <a:r>
              <a:rPr lang="en-US" dirty="0"/>
              <a:t> 60dB </a:t>
            </a:r>
            <a:r>
              <a:rPr lang="en-US" dirty="0" err="1"/>
              <a:t>khoảng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3m</a:t>
            </a:r>
          </a:p>
        </p:txBody>
      </p:sp>
    </p:spTree>
    <p:extLst>
      <p:ext uri="{BB962C8B-B14F-4D97-AF65-F5344CB8AC3E}">
        <p14:creationId xmlns:p14="http://schemas.microsoft.com/office/powerpoint/2010/main" val="73041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B17B508D-171A-DE6A-28C7-C477F8EFF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D790-B828-4B3C-9A03-A05CABE56E00}" type="datetime1">
              <a:rPr lang="en-US" smtClean="0"/>
              <a:t>8/8/2023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24E78395-6CF1-2893-44DC-88A936F82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Signal Processing and Radio Communications Lab</a:t>
            </a:r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064709DF-22CC-3D1D-F61F-DA5CF562C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Tiêu đề 5">
            <a:extLst>
              <a:ext uri="{FF2B5EF4-FFF2-40B4-BE49-F238E27FC236}">
                <a16:creationId xmlns:a16="http://schemas.microsoft.com/office/drawing/2014/main" id="{A081C3DD-4E42-1275-E4EF-7D327A133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7" name="Tiêu đề 5">
            <a:extLst>
              <a:ext uri="{FF2B5EF4-FFF2-40B4-BE49-F238E27FC236}">
                <a16:creationId xmlns:a16="http://schemas.microsoft.com/office/drawing/2014/main" id="{F4190387-EC6C-011B-1218-FCE95BE437BF}"/>
              </a:ext>
            </a:extLst>
          </p:cNvPr>
          <p:cNvSpPr txBox="1">
            <a:spLocks/>
          </p:cNvSpPr>
          <p:nvPr/>
        </p:nvSpPr>
        <p:spPr>
          <a:xfrm>
            <a:off x="464781" y="1172106"/>
            <a:ext cx="10693854" cy="754842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400" dirty="0"/>
              <a:t>2.4 </a:t>
            </a:r>
            <a:r>
              <a:rPr lang="en-US" sz="2400" dirty="0" err="1"/>
              <a:t>Sơ</a:t>
            </a:r>
            <a:r>
              <a:rPr lang="en-US" sz="2400" dirty="0"/>
              <a:t> </a:t>
            </a:r>
            <a:r>
              <a:rPr lang="en-US" sz="2400" dirty="0" err="1"/>
              <a:t>đồ</a:t>
            </a:r>
            <a:r>
              <a:rPr lang="en-US" sz="2400" dirty="0"/>
              <a:t>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thống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 descr="Ảnh có chứa văn bản, ảnh chụp màn hình, biểu đồ, hàng&#10;&#10;Mô tả được tạo tự động">
            <a:extLst>
              <a:ext uri="{FF2B5EF4-FFF2-40B4-BE49-F238E27FC236}">
                <a16:creationId xmlns:a16="http://schemas.microsoft.com/office/drawing/2014/main" id="{A10B6B8D-2ABC-2BAE-24E8-799CC2102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2922" y="1055680"/>
            <a:ext cx="7045713" cy="513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7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B17B508D-171A-DE6A-28C7-C477F8EFF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D790-B828-4B3C-9A03-A05CABE56E00}" type="datetime1">
              <a:rPr lang="en-US" smtClean="0"/>
              <a:t>8/8/2023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24E78395-6CF1-2893-44DC-88A936F82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Signal Processing and Radio Communications Lab</a:t>
            </a:r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064709DF-22CC-3D1D-F61F-DA5CF562C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Tiêu đề 5">
            <a:extLst>
              <a:ext uri="{FF2B5EF4-FFF2-40B4-BE49-F238E27FC236}">
                <a16:creationId xmlns:a16="http://schemas.microsoft.com/office/drawing/2014/main" id="{A081C3DD-4E42-1275-E4EF-7D327A13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" y="119862"/>
            <a:ext cx="10693854" cy="754842"/>
          </a:xfrm>
        </p:spPr>
        <p:txBody>
          <a:bodyPr>
            <a:normAutofit/>
          </a:bodyPr>
          <a:lstStyle/>
          <a:p>
            <a:r>
              <a:rPr lang="en-US" sz="3400" dirty="0"/>
              <a:t>2. </a:t>
            </a:r>
            <a:r>
              <a:rPr lang="en-US" sz="3400" dirty="0" err="1"/>
              <a:t>Phân</a:t>
            </a:r>
            <a:r>
              <a:rPr lang="en-US" sz="3400" dirty="0"/>
              <a:t> </a:t>
            </a:r>
            <a:r>
              <a:rPr lang="en-US" sz="3400" dirty="0" err="1"/>
              <a:t>tích</a:t>
            </a:r>
            <a:r>
              <a:rPr lang="en-US" sz="3400" dirty="0"/>
              <a:t> </a:t>
            </a:r>
            <a:r>
              <a:rPr lang="en-US" sz="3400" dirty="0" err="1"/>
              <a:t>hệ</a:t>
            </a:r>
            <a:r>
              <a:rPr lang="en-US" sz="3400" dirty="0"/>
              <a:t> </a:t>
            </a:r>
            <a:r>
              <a:rPr lang="en-US" sz="3400" dirty="0" err="1"/>
              <a:t>thống</a:t>
            </a:r>
            <a:endParaRPr lang="en-US" sz="3400" dirty="0"/>
          </a:p>
        </p:txBody>
      </p:sp>
      <p:sp>
        <p:nvSpPr>
          <p:cNvPr id="7" name="Tiêu đề 5">
            <a:extLst>
              <a:ext uri="{FF2B5EF4-FFF2-40B4-BE49-F238E27FC236}">
                <a16:creationId xmlns:a16="http://schemas.microsoft.com/office/drawing/2014/main" id="{F4190387-EC6C-011B-1218-FCE95BE437BF}"/>
              </a:ext>
            </a:extLst>
          </p:cNvPr>
          <p:cNvSpPr txBox="1">
            <a:spLocks/>
          </p:cNvSpPr>
          <p:nvPr/>
        </p:nvSpPr>
        <p:spPr>
          <a:xfrm>
            <a:off x="749073" y="874705"/>
            <a:ext cx="10466615" cy="693736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400" dirty="0"/>
              <a:t>2.5 So </a:t>
            </a:r>
            <a:r>
              <a:rPr lang="en-US" sz="2400" dirty="0" err="1"/>
              <a:t>sánh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lựa</a:t>
            </a:r>
            <a:r>
              <a:rPr lang="en-US" sz="2400" dirty="0"/>
              <a:t> </a:t>
            </a:r>
            <a:r>
              <a:rPr lang="en-US" sz="2400" dirty="0" err="1"/>
              <a:t>chọn</a:t>
            </a:r>
            <a:r>
              <a:rPr lang="en-US" sz="2400" dirty="0"/>
              <a:t> </a:t>
            </a:r>
            <a:r>
              <a:rPr lang="en-US" sz="2400" dirty="0" err="1"/>
              <a:t>linh</a:t>
            </a:r>
            <a:r>
              <a:rPr lang="en-US" sz="2400" dirty="0"/>
              <a:t> </a:t>
            </a:r>
            <a:r>
              <a:rPr lang="en-US" sz="2400" dirty="0" err="1"/>
              <a:t>kiện</a:t>
            </a:r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21BE21FE-F138-DF15-977B-204C8A83D1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8176935"/>
              </p:ext>
            </p:extLst>
          </p:nvPr>
        </p:nvGraphicFramePr>
        <p:xfrm>
          <a:off x="749072" y="1365989"/>
          <a:ext cx="10741244" cy="41040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85311">
                  <a:extLst>
                    <a:ext uri="{9D8B030D-6E8A-4147-A177-3AD203B41FA5}">
                      <a16:colId xmlns:a16="http://schemas.microsoft.com/office/drawing/2014/main" val="852498799"/>
                    </a:ext>
                  </a:extLst>
                </a:gridCol>
                <a:gridCol w="2685311">
                  <a:extLst>
                    <a:ext uri="{9D8B030D-6E8A-4147-A177-3AD203B41FA5}">
                      <a16:colId xmlns:a16="http://schemas.microsoft.com/office/drawing/2014/main" val="176461780"/>
                    </a:ext>
                  </a:extLst>
                </a:gridCol>
                <a:gridCol w="2685311">
                  <a:extLst>
                    <a:ext uri="{9D8B030D-6E8A-4147-A177-3AD203B41FA5}">
                      <a16:colId xmlns:a16="http://schemas.microsoft.com/office/drawing/2014/main" val="962823167"/>
                    </a:ext>
                  </a:extLst>
                </a:gridCol>
                <a:gridCol w="2685311">
                  <a:extLst>
                    <a:ext uri="{9D8B030D-6E8A-4147-A177-3AD203B41FA5}">
                      <a16:colId xmlns:a16="http://schemas.microsoft.com/office/drawing/2014/main" val="1273008089"/>
                    </a:ext>
                  </a:extLst>
                </a:gridCol>
              </a:tblGrid>
              <a:tr h="434003">
                <a:tc>
                  <a:txBody>
                    <a:bodyPr/>
                    <a:lstStyle/>
                    <a:p>
                      <a:r>
                        <a:rPr lang="en-US" dirty="0" err="1"/>
                        <a:t>Tên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linh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kiện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PMS7003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GP2Y1010AU0F Sharp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Honeywell HPM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848981"/>
                  </a:ext>
                </a:extLst>
              </a:tr>
              <a:tr h="653888">
                <a:tc>
                  <a:txBody>
                    <a:bodyPr/>
                    <a:lstStyle/>
                    <a:p>
                      <a:r>
                        <a:rPr lang="en-US" dirty="0" err="1"/>
                        <a:t>Hình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ảnh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179042"/>
                  </a:ext>
                </a:extLst>
              </a:tr>
              <a:tr h="562761">
                <a:tc>
                  <a:txBody>
                    <a:bodyPr/>
                    <a:lstStyle/>
                    <a:p>
                      <a:r>
                        <a:rPr lang="en-US" dirty="0" err="1"/>
                        <a:t>Độ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nhạy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Thời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phản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hồi</a:t>
                      </a:r>
                      <a:r>
                        <a:rPr lang="en-US" dirty="0"/>
                        <a:t> ≤10s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Không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được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xác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định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chính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xác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Thời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gian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phản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hồi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&lt; 6s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713896"/>
                  </a:ext>
                </a:extLst>
              </a:tr>
              <a:tr h="434003">
                <a:tc>
                  <a:txBody>
                    <a:bodyPr/>
                    <a:lstStyle/>
                    <a:p>
                      <a:r>
                        <a:rPr lang="en-US" dirty="0" err="1"/>
                        <a:t>Dải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PM1.0, PM2.5, PM10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Bụi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mịn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(0.5 - 10 µm)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PM2.5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382399"/>
                  </a:ext>
                </a:extLst>
              </a:tr>
              <a:tr h="434003">
                <a:tc>
                  <a:txBody>
                    <a:bodyPr/>
                    <a:lstStyle/>
                    <a:p>
                      <a:r>
                        <a:rPr lang="en-US" dirty="0"/>
                        <a:t>Giao </a:t>
                      </a:r>
                      <a:r>
                        <a:rPr lang="en-US" dirty="0" err="1"/>
                        <a:t>tiếp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Giao </a:t>
                      </a:r>
                      <a:r>
                        <a:rPr lang="en-US" dirty="0" err="1"/>
                        <a:t>tiếp</a:t>
                      </a:r>
                      <a:r>
                        <a:rPr lang="en-US" dirty="0"/>
                        <a:t> analog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414446"/>
                  </a:ext>
                </a:extLst>
              </a:tr>
              <a:tr h="434003">
                <a:tc>
                  <a:txBody>
                    <a:bodyPr/>
                    <a:lstStyle/>
                    <a:p>
                      <a:r>
                        <a:rPr lang="en-US" dirty="0"/>
                        <a:t>Thông </a:t>
                      </a:r>
                      <a:r>
                        <a:rPr lang="en-US" dirty="0" err="1"/>
                        <a:t>số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được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PM2.5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Bụi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mịn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PM2.5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607961"/>
                  </a:ext>
                </a:extLst>
              </a:tr>
              <a:tr h="562761">
                <a:tc>
                  <a:txBody>
                    <a:bodyPr/>
                    <a:lstStyle/>
                    <a:p>
                      <a:r>
                        <a:rPr lang="en-US" dirty="0" err="1"/>
                        <a:t>Độ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sai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số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Không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được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xác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định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chính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xác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511420"/>
                  </a:ext>
                </a:extLst>
              </a:tr>
              <a:tr h="434003">
                <a:tc>
                  <a:txBody>
                    <a:bodyPr/>
                    <a:lstStyle/>
                    <a:p>
                      <a:r>
                        <a:rPr lang="en-US" dirty="0" err="1"/>
                        <a:t>Giá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tiền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460.000đ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140.000đ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1.900.000đ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891022"/>
                  </a:ext>
                </a:extLst>
              </a:tr>
            </a:tbl>
          </a:graphicData>
        </a:graphic>
      </p:graphicFrame>
      <p:pic>
        <p:nvPicPr>
          <p:cNvPr id="11" name="Picture 10" descr="A blue rectangular object with black edges&#10;&#10;Description automatically generated">
            <a:extLst>
              <a:ext uri="{FF2B5EF4-FFF2-40B4-BE49-F238E27FC236}">
                <a16:creationId xmlns:a16="http://schemas.microsoft.com/office/drawing/2014/main" id="{5335B9BA-CBD5-9DAA-4D5F-635F6479A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220" y="1921542"/>
            <a:ext cx="746693" cy="503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Cảm Biến Bụi GP2Y1010AU0F">
            <a:extLst>
              <a:ext uri="{FF2B5EF4-FFF2-40B4-BE49-F238E27FC236}">
                <a16:creationId xmlns:a16="http://schemas.microsoft.com/office/drawing/2014/main" id="{07F13065-A0F6-79C3-A706-CECD685B4D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947" y="1827692"/>
            <a:ext cx="917441" cy="597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The Honeywell HPMA-115 Air Quality Sensor experiment">
            <a:extLst>
              <a:ext uri="{FF2B5EF4-FFF2-40B4-BE49-F238E27FC236}">
                <a16:creationId xmlns:a16="http://schemas.microsoft.com/office/drawing/2014/main" id="{26F6F57E-8509-4D89-4964-D23BD410A5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524" y="1792281"/>
            <a:ext cx="917441" cy="65832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1C18F96-144C-C2DC-07B1-29FCFED44C1F}"/>
              </a:ext>
            </a:extLst>
          </p:cNvPr>
          <p:cNvSpPr txBox="1"/>
          <p:nvPr/>
        </p:nvSpPr>
        <p:spPr>
          <a:xfrm>
            <a:off x="749072" y="5689709"/>
            <a:ext cx="10741242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=&gt; </a:t>
            </a:r>
            <a:r>
              <a:rPr lang="en-US" b="1" dirty="0" err="1"/>
              <a:t>Lựa</a:t>
            </a:r>
            <a:r>
              <a:rPr lang="en-US" b="1" dirty="0"/>
              <a:t> </a:t>
            </a:r>
            <a:r>
              <a:rPr lang="en-US" b="1" dirty="0" err="1"/>
              <a:t>chọn</a:t>
            </a:r>
            <a:r>
              <a:rPr lang="en-US" b="1" dirty="0"/>
              <a:t> </a:t>
            </a:r>
            <a:r>
              <a:rPr lang="en-US" b="1" dirty="0" err="1"/>
              <a:t>cảm</a:t>
            </a:r>
            <a:r>
              <a:rPr lang="en-US" b="1" dirty="0"/>
              <a:t> </a:t>
            </a:r>
            <a:r>
              <a:rPr lang="en-US" b="1" dirty="0" err="1"/>
              <a:t>biến</a:t>
            </a:r>
            <a:r>
              <a:rPr lang="en-US" b="1" dirty="0"/>
              <a:t> </a:t>
            </a:r>
            <a:r>
              <a:rPr lang="en-US" b="1" dirty="0" err="1"/>
              <a:t>bụi</a:t>
            </a:r>
            <a:r>
              <a:rPr lang="en-US" b="1" dirty="0"/>
              <a:t> PMS7003</a:t>
            </a:r>
          </a:p>
        </p:txBody>
      </p:sp>
    </p:spTree>
    <p:extLst>
      <p:ext uri="{BB962C8B-B14F-4D97-AF65-F5344CB8AC3E}">
        <p14:creationId xmlns:p14="http://schemas.microsoft.com/office/powerpoint/2010/main" val="218130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esentation on brainstorming">
  <a:themeElements>
    <a:clrScheme name="Custom 2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84B2F6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non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on brainstorming" id="{C229246F-E851-40FB-8E1D-535DCA6AFD71}" vid="{8D346C02-FE09-4A8E-BC58-EB73E373F09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1f3c163-4c80-44e0-bf27-e722edf8261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3ABD5925FE6A41AAE02E9F18F454C6" ma:contentTypeVersion="13" ma:contentTypeDescription="Create a new document." ma:contentTypeScope="" ma:versionID="9d0fe28c6478efde84754ee51d593176">
  <xsd:schema xmlns:xsd="http://www.w3.org/2001/XMLSchema" xmlns:xs="http://www.w3.org/2001/XMLSchema" xmlns:p="http://schemas.microsoft.com/office/2006/metadata/properties" xmlns:ns3="b1f3c163-4c80-44e0-bf27-e722edf82614" xmlns:ns4="8ab704ea-5686-4c6f-ac46-988122663ccb" targetNamespace="http://schemas.microsoft.com/office/2006/metadata/properties" ma:root="true" ma:fieldsID="0c7202355d9b35b79cb4c17448c7f566" ns3:_="" ns4:_="">
    <xsd:import namespace="b1f3c163-4c80-44e0-bf27-e722edf82614"/>
    <xsd:import namespace="8ab704ea-5686-4c6f-ac46-988122663cc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f3c163-4c80-44e0-bf27-e722edf826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b704ea-5686-4c6f-ac46-988122663ccb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7D93C16-A706-4A47-8140-611BA5A7DD2E}">
  <ds:schemaRefs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www.w3.org/XML/1998/namespace"/>
    <ds:schemaRef ds:uri="b1f3c163-4c80-44e0-bf27-e722edf82614"/>
    <ds:schemaRef ds:uri="http://schemas.microsoft.com/office/infopath/2007/PartnerControls"/>
    <ds:schemaRef ds:uri="http://schemas.openxmlformats.org/package/2006/metadata/core-properties"/>
    <ds:schemaRef ds:uri="8ab704ea-5686-4c6f-ac46-988122663ccb"/>
  </ds:schemaRefs>
</ds:datastoreItem>
</file>

<file path=customXml/itemProps2.xml><?xml version="1.0" encoding="utf-8"?>
<ds:datastoreItem xmlns:ds="http://schemas.openxmlformats.org/officeDocument/2006/customXml" ds:itemID="{342608CB-F888-477C-A40B-B16C7A65868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7800CC-FADE-4E4F-A66A-F61A58AC1B3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1f3c163-4c80-44e0-bf27-e722edf82614"/>
    <ds:schemaRef ds:uri="8ab704ea-5686-4c6f-ac46-988122663cc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2469</Words>
  <Application>Microsoft Office PowerPoint</Application>
  <PresentationFormat>Màn hình rộng</PresentationFormat>
  <Paragraphs>424</Paragraphs>
  <Slides>32</Slides>
  <Notes>1</Notes>
  <HiddenSlides>0</HiddenSlides>
  <MMClips>0</MMClips>
  <ScaleCrop>false</ScaleCrop>
  <HeadingPairs>
    <vt:vector size="4" baseType="variant">
      <vt:variant>
        <vt:lpstr>Chủ đề</vt:lpstr>
      </vt:variant>
      <vt:variant>
        <vt:i4>1</vt:i4>
      </vt:variant>
      <vt:variant>
        <vt:lpstr>Tiêu đề Bản chiếu</vt:lpstr>
      </vt:variant>
      <vt:variant>
        <vt:i4>32</vt:i4>
      </vt:variant>
    </vt:vector>
  </HeadingPairs>
  <TitlesOfParts>
    <vt:vector size="33" baseType="lpstr">
      <vt:lpstr>Presentation on brainstorming</vt:lpstr>
      <vt:lpstr>Đo lường chất lượng không khí kết hợp cảnh báo cháy</vt:lpstr>
      <vt:lpstr>Nội dung</vt:lpstr>
      <vt:lpstr>1. Giới thiệu chung</vt:lpstr>
      <vt:lpstr>1. Giới thiệu chung</vt:lpstr>
      <vt:lpstr>2. Phân tích hệ thống</vt:lpstr>
      <vt:lpstr>2. Phân tích hệ thống</vt:lpstr>
      <vt:lpstr>2. Phân tích hệ thống</vt:lpstr>
      <vt:lpstr>2. Phân tích hệ thống</vt:lpstr>
      <vt:lpstr>2. Phân tích hệ thống</vt:lpstr>
      <vt:lpstr>2. Phân tích hệ thống</vt:lpstr>
      <vt:lpstr>2. Phân tích hệ thống</vt:lpstr>
      <vt:lpstr>2. Phân tích hệ thống</vt:lpstr>
      <vt:lpstr>2. Phân tích hệ thống</vt:lpstr>
      <vt:lpstr>2. Phân tích hệ thống</vt:lpstr>
      <vt:lpstr>3. Lý thuyết DS-Evidence</vt:lpstr>
      <vt:lpstr>3. Lý thuyết DS-Evidence</vt:lpstr>
      <vt:lpstr>3. Lý thuyết DS-Evidence</vt:lpstr>
      <vt:lpstr>4. Thiết kế hệ thống</vt:lpstr>
      <vt:lpstr>4. Thiết kế hệ thống</vt:lpstr>
      <vt:lpstr>4. Thiết kế hệ thống</vt:lpstr>
      <vt:lpstr>4. Thiết kế hệ thống</vt:lpstr>
      <vt:lpstr>4. Thiết kế hệ thống</vt:lpstr>
      <vt:lpstr>4. Thiết kế hệ thống</vt:lpstr>
      <vt:lpstr>5. Kết quả thực hiện</vt:lpstr>
      <vt:lpstr>5. Kết quả thực hiện</vt:lpstr>
      <vt:lpstr>5. Kết quả thực hiện</vt:lpstr>
      <vt:lpstr>5. Kết quả thực hiện</vt:lpstr>
      <vt:lpstr>5. Kết quả thực hiện</vt:lpstr>
      <vt:lpstr>5. Kết quả thực hiện</vt:lpstr>
      <vt:lpstr>4. Timeline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Đo lường chất lượng không khí kết hợp cảnh báo cháy</dc:title>
  <dc:creator/>
  <cp:keywords/>
  <cp:lastModifiedBy/>
  <cp:revision>15</cp:revision>
  <dcterms:created xsi:type="dcterms:W3CDTF">2016-11-18T02:43:26Z</dcterms:created>
  <dcterms:modified xsi:type="dcterms:W3CDTF">2023-08-08T09:06:51Z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TC034606379991</vt:lpwstr>
  </property>
  <property fmtid="{D5CDD505-2E9C-101B-9397-08002B2CF9AE}" pid="3" name="ContentTypeId">
    <vt:lpwstr>0x010100C53ABD5925FE6A41AAE02E9F18F454C6</vt:lpwstr>
  </property>
</Properties>
</file>